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x="18288000" cy="10287000"/>
  <p:notesSz cx="6858000" cy="9144000"/>
  <p:embeddedFontLst>
    <p:embeddedFont>
      <p:font typeface="Poppins Bold" charset="1" panose="00000800000000000000"/>
      <p:regular r:id="rId27"/>
    </p:embeddedFont>
    <p:embeddedFont>
      <p:font typeface="Glacial Indifference" charset="1" panose="00000000000000000000"/>
      <p:regular r:id="rId28"/>
    </p:embeddedFont>
    <p:embeddedFont>
      <p:font typeface="Glacial Indifference Bold" charset="1" panose="00000800000000000000"/>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8" Type="http://schemas.openxmlformats.org/officeDocument/2006/relationships/slide" Target="slides/slide3.xml"/><Relationship Id="rId21" Type="http://schemas.openxmlformats.org/officeDocument/2006/relationships/slide" Target="slides/slide16.xml"/><Relationship Id="rId3" Type="http://schemas.openxmlformats.org/officeDocument/2006/relationships/viewProps" Target="viewProps.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7" Type="http://schemas.openxmlformats.org/officeDocument/2006/relationships/slide" Target="slides/slide2.xml"/><Relationship Id="rId16" Type="http://schemas.openxmlformats.org/officeDocument/2006/relationships/slide" Target="slides/slide11.xml"/><Relationship Id="rId2" Type="http://schemas.openxmlformats.org/officeDocument/2006/relationships/presProps" Target="presProps.xml"/><Relationship Id="rId20" Type="http://schemas.openxmlformats.org/officeDocument/2006/relationships/slide" Target="slides/slide15.xml"/><Relationship Id="rId29" Type="http://schemas.openxmlformats.org/officeDocument/2006/relationships/font" Target="fonts/font29.fntdata"/><Relationship Id="rId1" Type="http://schemas.openxmlformats.org/officeDocument/2006/relationships/slideMaster" Target="slideMasters/slideMaster1.xml"/><Relationship Id="rId11" Type="http://schemas.openxmlformats.org/officeDocument/2006/relationships/slide" Target="slides/slide6.xml"/><Relationship Id="rId24" Type="http://schemas.openxmlformats.org/officeDocument/2006/relationships/slide" Target="slides/slide19.xml"/><Relationship Id="rId6" Type="http://schemas.openxmlformats.org/officeDocument/2006/relationships/slide" Target="slides/slide1.xml"/><Relationship Id="rId32" Type="http://schemas.openxmlformats.org/officeDocument/2006/relationships/customXml" Target="../customXml/item3.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28.fntdata"/><Relationship Id="rId5"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ustomXml" Target="../customXml/item2.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7.fntdata"/><Relationship Id="rId4" Type="http://schemas.openxmlformats.org/officeDocument/2006/relationships/theme" Target="theme/theme1.xml"/><Relationship Id="rId9" Type="http://schemas.openxmlformats.org/officeDocument/2006/relationships/slide" Target="slides/slide4.xml"/><Relationship Id="rId30" Type="http://schemas.openxmlformats.org/officeDocument/2006/relationships/customXml" Target="../customXml/item1.xml"/></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svg" Type="http://schemas.openxmlformats.org/officeDocument/2006/relationships/image"/><Relationship Id="rId11" Target="../media/image10.pn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svg" Type="http://schemas.openxmlformats.org/officeDocument/2006/relationships/image"/><Relationship Id="rId18" Target="../media/image17.png" Type="http://schemas.openxmlformats.org/officeDocument/2006/relationships/image"/><Relationship Id="rId19" Target="../media/image18.svg" Type="http://schemas.openxmlformats.org/officeDocument/2006/relationships/image"/><Relationship Id="rId2" Target="../media/image1.png" Type="http://schemas.openxmlformats.org/officeDocument/2006/relationships/image"/><Relationship Id="rId20" Target="../media/image19.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9.jpeg" Type="http://schemas.openxmlformats.org/officeDocument/2006/relationships/image"/><Relationship Id="rId3" Target="../media/image60.png" Type="http://schemas.openxmlformats.org/officeDocument/2006/relationships/image"/><Relationship Id="rId4" Target="../media/image61.svg" Type="http://schemas.openxmlformats.org/officeDocument/2006/relationships/image"/><Relationship Id="rId5" Target="../media/image62.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3.jpeg" Type="http://schemas.openxmlformats.org/officeDocument/2006/relationships/image"/><Relationship Id="rId3" Target="../media/image64.png" Type="http://schemas.openxmlformats.org/officeDocument/2006/relationships/image"/><Relationship Id="rId4" Target="../media/image65.png" Type="http://schemas.openxmlformats.org/officeDocument/2006/relationships/image"/><Relationship Id="rId5" Target="../media/image66.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https://www.youtube.com/watch?v=iqIJNjsaiqo" TargetMode="External" Type="http://schemas.openxmlformats.org/officeDocument/2006/relationships/hyperlink"/><Relationship Id="rId11" Target="../media/image68.png" Type="http://schemas.openxmlformats.org/officeDocument/2006/relationships/image"/><Relationship Id="rId12" Target="../media/image69.sv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67.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0.jpeg" Type="http://schemas.openxmlformats.org/officeDocument/2006/relationships/image"/><Relationship Id="rId3" Target="../media/image71.jpeg" Type="http://schemas.openxmlformats.org/officeDocument/2006/relationships/image"/><Relationship Id="rId4" Target="../media/image72.jpe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3.jpeg" Type="http://schemas.openxmlformats.org/officeDocument/2006/relationships/image"/><Relationship Id="rId3" Target="../media/image74.png" Type="http://schemas.openxmlformats.org/officeDocument/2006/relationships/image"/><Relationship Id="rId4" Target="../media/image75.svg" Type="http://schemas.openxmlformats.org/officeDocument/2006/relationships/image"/><Relationship Id="rId5" Target="../media/image76.jpeg" Type="http://schemas.openxmlformats.org/officeDocument/2006/relationships/image"/><Relationship Id="rId6" Target="../media/image77.jpe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79.jpeg" Type="http://schemas.openxmlformats.org/officeDocument/2006/relationships/image"/><Relationship Id="rId11" Target="../media/image80.pn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78.jpe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84.jpeg" Type="http://schemas.openxmlformats.org/officeDocument/2006/relationships/image"/><Relationship Id="rId11" Target="../media/image85.png" Type="http://schemas.openxmlformats.org/officeDocument/2006/relationships/image"/><Relationship Id="rId12" Target="../media/image86.pn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5.png" Type="http://schemas.openxmlformats.org/officeDocument/2006/relationships/image"/><Relationship Id="rId5" Target="../media/image6.svg" Type="http://schemas.openxmlformats.org/officeDocument/2006/relationships/image"/><Relationship Id="rId6" Target="../media/image7.png" Type="http://schemas.openxmlformats.org/officeDocument/2006/relationships/image"/><Relationship Id="rId7" Target="../media/image81.jpeg" Type="http://schemas.openxmlformats.org/officeDocument/2006/relationships/image"/><Relationship Id="rId8" Target="../media/image82.jpeg" Type="http://schemas.openxmlformats.org/officeDocument/2006/relationships/image"/><Relationship Id="rId9" Target="../media/image83.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7.jpeg" Type="http://schemas.openxmlformats.org/officeDocument/2006/relationships/image"/><Relationship Id="rId3" Target="../media/VAEB5SnIRxQ.mp4" Type="http://schemas.openxmlformats.org/officeDocument/2006/relationships/video"/><Relationship Id="rId4" Target="../media/VAEB5SnIRxQ.mp4" Type="http://schemas.microsoft.com/office/2007/relationships/media"/></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89.jpeg" Type="http://schemas.openxmlformats.org/officeDocument/2006/relationships/image"/><Relationship Id="rId11" Target="../media/image90.jpeg" Type="http://schemas.openxmlformats.org/officeDocument/2006/relationships/image"/><Relationship Id="rId12" Target="../media/image91.jpeg" Type="http://schemas.openxmlformats.org/officeDocument/2006/relationships/image"/><Relationship Id="rId13" Target="../media/image92.jpeg" Type="http://schemas.openxmlformats.org/officeDocument/2006/relationships/image"/><Relationship Id="rId14" Target="../media/image93.jpeg" Type="http://schemas.openxmlformats.org/officeDocument/2006/relationships/image"/><Relationship Id="rId15" Target="../media/image94.jpeg" Type="http://schemas.openxmlformats.org/officeDocument/2006/relationships/image"/><Relationship Id="rId16" Target="../media/image95.jpe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8.jpe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5.png" Type="http://schemas.openxmlformats.org/officeDocument/2006/relationships/image"/><Relationship Id="rId5" Target="../media/image6.svg" Type="http://schemas.openxmlformats.org/officeDocument/2006/relationships/image"/><Relationship Id="rId6" Target="../media/image7.png" Type="http://schemas.openxmlformats.org/officeDocument/2006/relationships/image"/><Relationship Id="rId7" Target="../media/image96.jpeg" Type="http://schemas.openxmlformats.org/officeDocument/2006/relationships/image"/><Relationship Id="rId8" Target="https://www.youtube.com/watch?v=zwbXiPWkH5o" TargetMode="External" Type="http://schemas.openxmlformats.org/officeDocument/2006/relationships/video"/></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1.jpe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20.jpe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8.jpeg" Type="http://schemas.openxmlformats.org/officeDocument/2006/relationships/image"/><Relationship Id="rId11" Target="../media/image99.jpe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97.jpe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06.svg" Type="http://schemas.openxmlformats.org/officeDocument/2006/relationships/image"/><Relationship Id="rId11" Target="../media/image107.png" Type="http://schemas.openxmlformats.org/officeDocument/2006/relationships/image"/><Relationship Id="rId12" Target="../media/image108.svg" Type="http://schemas.openxmlformats.org/officeDocument/2006/relationships/image"/><Relationship Id="rId13" Target="../media/image109.png" Type="http://schemas.openxmlformats.org/officeDocument/2006/relationships/image"/><Relationship Id="rId14" Target="../media/image110.svg" Type="http://schemas.openxmlformats.org/officeDocument/2006/relationships/image"/><Relationship Id="rId15" Target="../media/image111.png" Type="http://schemas.openxmlformats.org/officeDocument/2006/relationships/image"/><Relationship Id="rId16" Target="../media/image112.svg" Type="http://schemas.openxmlformats.org/officeDocument/2006/relationships/image"/><Relationship Id="rId2" Target="../media/image100.png" Type="http://schemas.openxmlformats.org/officeDocument/2006/relationships/image"/><Relationship Id="rId3" Target="../media/image101.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102.png" Type="http://schemas.openxmlformats.org/officeDocument/2006/relationships/image"/><Relationship Id="rId7" Target="../media/image103.png" Type="http://schemas.openxmlformats.org/officeDocument/2006/relationships/image"/><Relationship Id="rId8" Target="../media/image104.svg" Type="http://schemas.openxmlformats.org/officeDocument/2006/relationships/image"/><Relationship Id="rId9" Target="../media/image105.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3.png" Type="http://schemas.openxmlformats.org/officeDocument/2006/relationships/image"/><Relationship Id="rId11" Target="../media/image24.png" Type="http://schemas.openxmlformats.org/officeDocument/2006/relationships/image"/><Relationship Id="rId12" Target="../media/image25.png" Type="http://schemas.openxmlformats.org/officeDocument/2006/relationships/image"/><Relationship Id="rId13" Target="../media/image26.pn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22.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7.jpeg" Type="http://schemas.openxmlformats.org/officeDocument/2006/relationships/image"/><Relationship Id="rId3" Target="../media/image28.png" Type="http://schemas.openxmlformats.org/officeDocument/2006/relationships/image"/><Relationship Id="rId4" Target="../media/image29.svg" Type="http://schemas.openxmlformats.org/officeDocument/2006/relationships/image"/><Relationship Id="rId5" Target="../media/image30.png" Type="http://schemas.openxmlformats.org/officeDocument/2006/relationships/image"/><Relationship Id="rId6" Target="../media/image31.png" Type="http://schemas.openxmlformats.org/officeDocument/2006/relationships/image"/><Relationship Id="rId7" Target="../media/image32.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4.jpeg" Type="http://schemas.openxmlformats.org/officeDocument/2006/relationships/image"/><Relationship Id="rId11" Target="../media/image35.png" Type="http://schemas.openxmlformats.org/officeDocument/2006/relationships/image"/><Relationship Id="rId12" Target="../media/image36.png" Type="http://schemas.openxmlformats.org/officeDocument/2006/relationships/image"/><Relationship Id="rId13" Target="../media/image37.png" Type="http://schemas.openxmlformats.org/officeDocument/2006/relationships/image"/><Relationship Id="rId14" Target="../media/image38.pn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33.jpe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9.jpeg" Type="http://schemas.openxmlformats.org/officeDocument/2006/relationships/image"/><Relationship Id="rId3" Target="../media/image40.png" Type="http://schemas.openxmlformats.org/officeDocument/2006/relationships/image"/><Relationship Id="rId4" Target="../media/image41.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3.jpeg" Type="http://schemas.openxmlformats.org/officeDocument/2006/relationships/image"/><Relationship Id="rId11" Target="../media/image44.jpeg" Type="http://schemas.openxmlformats.org/officeDocument/2006/relationships/image"/><Relationship Id="rId12" Target="../media/image45.png" Type="http://schemas.openxmlformats.org/officeDocument/2006/relationships/image"/><Relationship Id="rId13" Target="../media/image46.png" Type="http://schemas.openxmlformats.org/officeDocument/2006/relationships/image"/><Relationship Id="rId14" Target="../media/image47.png" Type="http://schemas.openxmlformats.org/officeDocument/2006/relationships/image"/><Relationship Id="rId15" Target="../media/image48.pn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42.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9.jpeg" Type="http://schemas.openxmlformats.org/officeDocument/2006/relationships/image"/><Relationship Id="rId3" Target="../media/image50.png" Type="http://schemas.openxmlformats.org/officeDocument/2006/relationships/image"/><Relationship Id="rId4" Target="../media/image51.svg" Type="http://schemas.openxmlformats.org/officeDocument/2006/relationships/image"/><Relationship Id="rId5" Target="../media/image52.png" Type="http://schemas.openxmlformats.org/officeDocument/2006/relationships/image"/><Relationship Id="rId6" Target="../media/image53.png" Type="http://schemas.openxmlformats.org/officeDocument/2006/relationships/image"/><Relationship Id="rId7" Target="../media/image54.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5.jpeg" Type="http://schemas.openxmlformats.org/officeDocument/2006/relationships/image"/><Relationship Id="rId3" Target="../media/image56.png" Type="http://schemas.openxmlformats.org/officeDocument/2006/relationships/image"/><Relationship Id="rId4" Target="../media/image57.svg" Type="http://schemas.openxmlformats.org/officeDocument/2006/relationships/image"/><Relationship Id="rId5" Target="../media/image58.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16578"/>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6475925"/>
            <a:ext cx="18326037" cy="4042812"/>
          </a:xfrm>
          <a:custGeom>
            <a:avLst/>
            <a:gdLst/>
            <a:ahLst/>
            <a:cxnLst/>
            <a:rect r="r" b="b" t="t" l="l"/>
            <a:pathLst>
              <a:path h="4042812" w="18326037">
                <a:moveTo>
                  <a:pt x="0" y="0"/>
                </a:moveTo>
                <a:lnTo>
                  <a:pt x="18326037" y="0"/>
                </a:lnTo>
                <a:lnTo>
                  <a:pt x="18326037" y="4042811"/>
                </a:lnTo>
                <a:lnTo>
                  <a:pt x="0" y="4042811"/>
                </a:lnTo>
                <a:lnTo>
                  <a:pt x="0" y="0"/>
                </a:lnTo>
                <a:close/>
              </a:path>
            </a:pathLst>
          </a:custGeom>
          <a:blipFill>
            <a:blip r:embed="rId4">
              <a:extLst>
                <a:ext uri="{96DAC541-7B7A-43D3-8B79-37D633B846F1}">
                  <asvg:svgBlip xmlns:asvg="http://schemas.microsoft.com/office/drawing/2016/SVG/main" r:embed="rId5"/>
                </a:ext>
              </a:extLst>
            </a:blip>
            <a:stretch>
              <a:fillRect l="-8835" t="0" r="0" b="-11004"/>
            </a:stretch>
          </a:blipFill>
        </p:spPr>
      </p:sp>
      <p:sp>
        <p:nvSpPr>
          <p:cNvPr name="Freeform 4" id="4"/>
          <p:cNvSpPr/>
          <p:nvPr/>
        </p:nvSpPr>
        <p:spPr>
          <a:xfrm flipH="false" flipV="false" rot="0">
            <a:off x="3438950" y="6226128"/>
            <a:ext cx="1959257" cy="1839657"/>
          </a:xfrm>
          <a:custGeom>
            <a:avLst/>
            <a:gdLst/>
            <a:ahLst/>
            <a:cxnLst/>
            <a:rect r="r" b="b" t="t" l="l"/>
            <a:pathLst>
              <a:path h="1839657" w="1959257">
                <a:moveTo>
                  <a:pt x="0" y="0"/>
                </a:moveTo>
                <a:lnTo>
                  <a:pt x="1959258" y="0"/>
                </a:lnTo>
                <a:lnTo>
                  <a:pt x="1959258" y="1839657"/>
                </a:lnTo>
                <a:lnTo>
                  <a:pt x="0" y="1839657"/>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5905561" y="3451861"/>
            <a:ext cx="11207603" cy="1994972"/>
          </a:xfrm>
          <a:custGeom>
            <a:avLst/>
            <a:gdLst/>
            <a:ahLst/>
            <a:cxnLst/>
            <a:rect r="r" b="b" t="t" l="l"/>
            <a:pathLst>
              <a:path h="1994972" w="11207603">
                <a:moveTo>
                  <a:pt x="0" y="0"/>
                </a:moveTo>
                <a:lnTo>
                  <a:pt x="11207603" y="0"/>
                </a:lnTo>
                <a:lnTo>
                  <a:pt x="11207603" y="1994972"/>
                </a:lnTo>
                <a:lnTo>
                  <a:pt x="0" y="1994972"/>
                </a:lnTo>
                <a:lnTo>
                  <a:pt x="0" y="0"/>
                </a:lnTo>
                <a:close/>
              </a:path>
            </a:pathLst>
          </a:custGeom>
          <a:blipFill>
            <a:blip r:embed="rId8"/>
            <a:stretch>
              <a:fillRect l="0" t="0" r="0" b="0"/>
            </a:stretch>
          </a:blipFill>
        </p:spPr>
      </p:sp>
      <p:sp>
        <p:nvSpPr>
          <p:cNvPr name="Freeform 6" id="6"/>
          <p:cNvSpPr/>
          <p:nvPr/>
        </p:nvSpPr>
        <p:spPr>
          <a:xfrm flipH="false" flipV="false" rot="0">
            <a:off x="0" y="7302002"/>
            <a:ext cx="2602070" cy="2390651"/>
          </a:xfrm>
          <a:custGeom>
            <a:avLst/>
            <a:gdLst/>
            <a:ahLst/>
            <a:cxnLst/>
            <a:rect r="r" b="b" t="t" l="l"/>
            <a:pathLst>
              <a:path h="2390651" w="2602070">
                <a:moveTo>
                  <a:pt x="0" y="0"/>
                </a:moveTo>
                <a:lnTo>
                  <a:pt x="2602070" y="0"/>
                </a:lnTo>
                <a:lnTo>
                  <a:pt x="2602070" y="2390651"/>
                </a:lnTo>
                <a:lnTo>
                  <a:pt x="0" y="2390651"/>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7" id="7"/>
          <p:cNvSpPr/>
          <p:nvPr/>
        </p:nvSpPr>
        <p:spPr>
          <a:xfrm flipH="false" flipV="false" rot="0">
            <a:off x="1687085" y="7919161"/>
            <a:ext cx="1525203" cy="1773492"/>
          </a:xfrm>
          <a:custGeom>
            <a:avLst/>
            <a:gdLst/>
            <a:ahLst/>
            <a:cxnLst/>
            <a:rect r="r" b="b" t="t" l="l"/>
            <a:pathLst>
              <a:path h="1773492" w="1525203">
                <a:moveTo>
                  <a:pt x="0" y="0"/>
                </a:moveTo>
                <a:lnTo>
                  <a:pt x="1525203" y="0"/>
                </a:lnTo>
                <a:lnTo>
                  <a:pt x="1525203" y="1773492"/>
                </a:lnTo>
                <a:lnTo>
                  <a:pt x="0" y="1773492"/>
                </a:lnTo>
                <a:lnTo>
                  <a:pt x="0" y="0"/>
                </a:lnTo>
                <a:close/>
              </a:path>
            </a:pathLst>
          </a:custGeom>
          <a:blipFill>
            <a:blip r:embed="rId11"/>
            <a:stretch>
              <a:fillRect l="0" t="0" r="0" b="0"/>
            </a:stretch>
          </a:blipFill>
        </p:spPr>
      </p:sp>
      <p:sp>
        <p:nvSpPr>
          <p:cNvPr name="Freeform 8" id="8"/>
          <p:cNvSpPr/>
          <p:nvPr/>
        </p:nvSpPr>
        <p:spPr>
          <a:xfrm flipH="false" flipV="false" rot="0">
            <a:off x="13702076" y="8270648"/>
            <a:ext cx="682372" cy="1396157"/>
          </a:xfrm>
          <a:custGeom>
            <a:avLst/>
            <a:gdLst/>
            <a:ahLst/>
            <a:cxnLst/>
            <a:rect r="r" b="b" t="t" l="l"/>
            <a:pathLst>
              <a:path h="1396157" w="682372">
                <a:moveTo>
                  <a:pt x="0" y="0"/>
                </a:moveTo>
                <a:lnTo>
                  <a:pt x="682372" y="0"/>
                </a:lnTo>
                <a:lnTo>
                  <a:pt x="682372" y="1396157"/>
                </a:lnTo>
                <a:lnTo>
                  <a:pt x="0" y="1396157"/>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0">
            <a:off x="14223973" y="8235274"/>
            <a:ext cx="2498016" cy="1458495"/>
          </a:xfrm>
          <a:custGeom>
            <a:avLst/>
            <a:gdLst/>
            <a:ahLst/>
            <a:cxnLst/>
            <a:rect r="r" b="b" t="t" l="l"/>
            <a:pathLst>
              <a:path h="1458495" w="2498016">
                <a:moveTo>
                  <a:pt x="0" y="0"/>
                </a:moveTo>
                <a:lnTo>
                  <a:pt x="2498017" y="0"/>
                </a:lnTo>
                <a:lnTo>
                  <a:pt x="2498017" y="1458495"/>
                </a:lnTo>
                <a:lnTo>
                  <a:pt x="0" y="1458495"/>
                </a:lnTo>
                <a:lnTo>
                  <a:pt x="0" y="0"/>
                </a:lnTo>
                <a:close/>
              </a:path>
            </a:pathLst>
          </a:custGeom>
          <a:blipFill>
            <a:blip r:embed="rId14">
              <a:extLst>
                <a:ext uri="{96DAC541-7B7A-43D3-8B79-37D633B846F1}">
                  <asvg:svgBlip xmlns:asvg="http://schemas.microsoft.com/office/drawing/2016/SVG/main" r:embed="rId15"/>
                </a:ext>
              </a:extLst>
            </a:blip>
            <a:stretch>
              <a:fillRect l="-2126" t="0" r="0" b="-576"/>
            </a:stretch>
          </a:blipFill>
        </p:spPr>
      </p:sp>
      <p:sp>
        <p:nvSpPr>
          <p:cNvPr name="Freeform 10" id="10"/>
          <p:cNvSpPr/>
          <p:nvPr/>
        </p:nvSpPr>
        <p:spPr>
          <a:xfrm flipH="false" flipV="false" rot="0">
            <a:off x="15370601" y="9215384"/>
            <a:ext cx="764917" cy="473402"/>
          </a:xfrm>
          <a:custGeom>
            <a:avLst/>
            <a:gdLst/>
            <a:ahLst/>
            <a:cxnLst/>
            <a:rect r="r" b="b" t="t" l="l"/>
            <a:pathLst>
              <a:path h="473402" w="764917">
                <a:moveTo>
                  <a:pt x="0" y="0"/>
                </a:moveTo>
                <a:lnTo>
                  <a:pt x="764917" y="0"/>
                </a:lnTo>
                <a:lnTo>
                  <a:pt x="764917" y="473402"/>
                </a:lnTo>
                <a:lnTo>
                  <a:pt x="0" y="473402"/>
                </a:lnTo>
                <a:lnTo>
                  <a:pt x="0" y="0"/>
                </a:lnTo>
                <a:close/>
              </a:path>
            </a:pathLst>
          </a:custGeom>
          <a:blipFill>
            <a:blip r:embed="rId14">
              <a:extLst>
                <a:ext uri="{96DAC541-7B7A-43D3-8B79-37D633B846F1}">
                  <asvg:svgBlip xmlns:asvg="http://schemas.microsoft.com/office/drawing/2016/SVG/main" r:embed="rId15"/>
                </a:ext>
              </a:extLst>
            </a:blip>
            <a:stretch>
              <a:fillRect l="-41809" t="-208274" r="-191708" b="-1589"/>
            </a:stretch>
          </a:blipFill>
        </p:spPr>
      </p:sp>
      <p:sp>
        <p:nvSpPr>
          <p:cNvPr name="Freeform 11" id="11"/>
          <p:cNvSpPr/>
          <p:nvPr/>
        </p:nvSpPr>
        <p:spPr>
          <a:xfrm flipH="false" flipV="false" rot="0">
            <a:off x="16074732" y="8235274"/>
            <a:ext cx="1224752" cy="1466904"/>
          </a:xfrm>
          <a:custGeom>
            <a:avLst/>
            <a:gdLst/>
            <a:ahLst/>
            <a:cxnLst/>
            <a:rect r="r" b="b" t="t" l="l"/>
            <a:pathLst>
              <a:path h="1466904" w="1224752">
                <a:moveTo>
                  <a:pt x="0" y="0"/>
                </a:moveTo>
                <a:lnTo>
                  <a:pt x="1224751" y="0"/>
                </a:lnTo>
                <a:lnTo>
                  <a:pt x="1224751" y="1466904"/>
                </a:lnTo>
                <a:lnTo>
                  <a:pt x="0" y="1466904"/>
                </a:lnTo>
                <a:lnTo>
                  <a:pt x="0" y="0"/>
                </a:lnTo>
                <a:close/>
              </a:path>
            </a:pathLst>
          </a:custGeom>
          <a:blipFill>
            <a:blip r:embed="rId16">
              <a:extLst>
                <a:ext uri="{96DAC541-7B7A-43D3-8B79-37D633B846F1}">
                  <asvg:svgBlip xmlns:asvg="http://schemas.microsoft.com/office/drawing/2016/SVG/main" r:embed="rId17"/>
                </a:ext>
              </a:extLst>
            </a:blip>
            <a:stretch>
              <a:fillRect l="-143191" t="0" r="0" b="0"/>
            </a:stretch>
          </a:blipFill>
        </p:spPr>
      </p:sp>
      <p:sp>
        <p:nvSpPr>
          <p:cNvPr name="Freeform 12" id="12"/>
          <p:cNvSpPr/>
          <p:nvPr/>
        </p:nvSpPr>
        <p:spPr>
          <a:xfrm flipH="false" flipV="false" rot="0">
            <a:off x="1018048" y="5446833"/>
            <a:ext cx="2863277" cy="715819"/>
          </a:xfrm>
          <a:custGeom>
            <a:avLst/>
            <a:gdLst/>
            <a:ahLst/>
            <a:cxnLst/>
            <a:rect r="r" b="b" t="t" l="l"/>
            <a:pathLst>
              <a:path h="715819" w="2863277">
                <a:moveTo>
                  <a:pt x="0" y="0"/>
                </a:moveTo>
                <a:lnTo>
                  <a:pt x="2863277" y="0"/>
                </a:lnTo>
                <a:lnTo>
                  <a:pt x="2863277" y="715820"/>
                </a:lnTo>
                <a:lnTo>
                  <a:pt x="0" y="715820"/>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TextBox 13" id="13"/>
          <p:cNvSpPr txBox="true"/>
          <p:nvPr/>
        </p:nvSpPr>
        <p:spPr>
          <a:xfrm rot="0">
            <a:off x="6174596" y="5323008"/>
            <a:ext cx="7021654" cy="816611"/>
          </a:xfrm>
          <a:prstGeom prst="rect">
            <a:avLst/>
          </a:prstGeom>
        </p:spPr>
        <p:txBody>
          <a:bodyPr anchor="t" rtlCol="false" tIns="0" lIns="0" bIns="0" rIns="0">
            <a:spAutoFit/>
          </a:bodyPr>
          <a:lstStyle/>
          <a:p>
            <a:pPr algn="l">
              <a:lnSpc>
                <a:spcPts val="6439"/>
              </a:lnSpc>
            </a:pPr>
            <a:r>
              <a:rPr lang="en-US" sz="4599" b="true">
                <a:solidFill>
                  <a:srgbClr val="2C3990"/>
                </a:solidFill>
                <a:latin typeface="Poppins Bold"/>
                <a:ea typeface="Poppins Bold"/>
                <a:cs typeface="Poppins Bold"/>
                <a:sym typeface="Poppins Bold"/>
              </a:rPr>
              <a:t>Future Forests</a:t>
            </a:r>
          </a:p>
        </p:txBody>
      </p:sp>
      <p:sp>
        <p:nvSpPr>
          <p:cNvPr name="Freeform 14" id="14"/>
          <p:cNvSpPr/>
          <p:nvPr/>
        </p:nvSpPr>
        <p:spPr>
          <a:xfrm flipH="false" flipV="false" rot="-9606816">
            <a:off x="14865435" y="-1010490"/>
            <a:ext cx="4643678" cy="4585632"/>
          </a:xfrm>
          <a:custGeom>
            <a:avLst/>
            <a:gdLst/>
            <a:ahLst/>
            <a:cxnLst/>
            <a:rect r="r" b="b" t="t" l="l"/>
            <a:pathLst>
              <a:path h="4585632" w="4643678">
                <a:moveTo>
                  <a:pt x="0" y="0"/>
                </a:moveTo>
                <a:lnTo>
                  <a:pt x="4643678" y="0"/>
                </a:lnTo>
                <a:lnTo>
                  <a:pt x="4643678" y="4585632"/>
                </a:lnTo>
                <a:lnTo>
                  <a:pt x="0" y="4585632"/>
                </a:lnTo>
                <a:lnTo>
                  <a:pt x="0" y="0"/>
                </a:lnTo>
                <a:close/>
              </a:path>
            </a:pathLst>
          </a:custGeom>
          <a:blipFill>
            <a:blip r:embed="rId20"/>
            <a:stretch>
              <a:fillRect l="0" t="0"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false" rot="0">
            <a:off x="34061" y="-1248484"/>
            <a:ext cx="18270687" cy="12195684"/>
          </a:xfrm>
          <a:custGeom>
            <a:avLst/>
            <a:gdLst/>
            <a:ahLst/>
            <a:cxnLst/>
            <a:rect r="r" b="b" t="t" l="l"/>
            <a:pathLst>
              <a:path h="12195684" w="18270687">
                <a:moveTo>
                  <a:pt x="0" y="0"/>
                </a:moveTo>
                <a:lnTo>
                  <a:pt x="18270686" y="0"/>
                </a:lnTo>
                <a:lnTo>
                  <a:pt x="18270686" y="12195683"/>
                </a:lnTo>
                <a:lnTo>
                  <a:pt x="0" y="12195683"/>
                </a:lnTo>
                <a:lnTo>
                  <a:pt x="0" y="0"/>
                </a:lnTo>
                <a:close/>
              </a:path>
            </a:pathLst>
          </a:custGeom>
          <a:blipFill>
            <a:blip r:embed="rId2"/>
            <a:stretch>
              <a:fillRect l="-93" t="0" r="-93" b="0"/>
            </a:stretch>
          </a:blipFill>
        </p:spPr>
      </p:sp>
      <p:grpSp>
        <p:nvGrpSpPr>
          <p:cNvPr name="Group 3" id="3"/>
          <p:cNvGrpSpPr/>
          <p:nvPr/>
        </p:nvGrpSpPr>
        <p:grpSpPr>
          <a:xfrm rot="0">
            <a:off x="180629" y="240304"/>
            <a:ext cx="10806154" cy="1359359"/>
            <a:chOff x="0" y="0"/>
            <a:chExt cx="2846065" cy="358020"/>
          </a:xfrm>
        </p:grpSpPr>
        <p:sp>
          <p:nvSpPr>
            <p:cNvPr name="Freeform 4" id="4"/>
            <p:cNvSpPr/>
            <p:nvPr/>
          </p:nvSpPr>
          <p:spPr>
            <a:xfrm flipH="false" flipV="false" rot="0">
              <a:off x="0" y="0"/>
              <a:ext cx="2846065" cy="358020"/>
            </a:xfrm>
            <a:custGeom>
              <a:avLst/>
              <a:gdLst/>
              <a:ahLst/>
              <a:cxnLst/>
              <a:rect r="r" b="b" t="t" l="l"/>
              <a:pathLst>
                <a:path h="358020" w="2846065">
                  <a:moveTo>
                    <a:pt x="0" y="0"/>
                  </a:moveTo>
                  <a:lnTo>
                    <a:pt x="2846065" y="0"/>
                  </a:lnTo>
                  <a:lnTo>
                    <a:pt x="2846065" y="358020"/>
                  </a:lnTo>
                  <a:lnTo>
                    <a:pt x="0" y="358020"/>
                  </a:lnTo>
                  <a:close/>
                </a:path>
              </a:pathLst>
            </a:custGeom>
            <a:solidFill>
              <a:srgbClr val="4AA948"/>
            </a:solidFill>
          </p:spPr>
        </p:sp>
        <p:sp>
          <p:nvSpPr>
            <p:cNvPr name="TextBox 5" id="5"/>
            <p:cNvSpPr txBox="true"/>
            <p:nvPr/>
          </p:nvSpPr>
          <p:spPr>
            <a:xfrm>
              <a:off x="0" y="-38100"/>
              <a:ext cx="2846065" cy="396120"/>
            </a:xfrm>
            <a:prstGeom prst="rect">
              <a:avLst/>
            </a:prstGeom>
          </p:spPr>
          <p:txBody>
            <a:bodyPr anchor="ctr" rtlCol="false" tIns="50800" lIns="50800" bIns="50800" rIns="50800"/>
            <a:lstStyle/>
            <a:p>
              <a:pPr algn="ctr">
                <a:lnSpc>
                  <a:spcPts val="2659"/>
                </a:lnSpc>
              </a:pPr>
            </a:p>
          </p:txBody>
        </p:sp>
      </p:grpSp>
      <p:sp>
        <p:nvSpPr>
          <p:cNvPr name="Freeform 6" id="6"/>
          <p:cNvSpPr/>
          <p:nvPr/>
        </p:nvSpPr>
        <p:spPr>
          <a:xfrm flipH="false" flipV="false" rot="0">
            <a:off x="508255" y="1982903"/>
            <a:ext cx="7037768" cy="3160597"/>
          </a:xfrm>
          <a:custGeom>
            <a:avLst/>
            <a:gdLst/>
            <a:ahLst/>
            <a:cxnLst/>
            <a:rect r="r" b="b" t="t" l="l"/>
            <a:pathLst>
              <a:path h="3160597" w="7037768">
                <a:moveTo>
                  <a:pt x="0" y="0"/>
                </a:moveTo>
                <a:lnTo>
                  <a:pt x="7037767" y="0"/>
                </a:lnTo>
                <a:lnTo>
                  <a:pt x="7037767" y="3160597"/>
                </a:lnTo>
                <a:lnTo>
                  <a:pt x="0" y="316059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9683277" y="5867321"/>
            <a:ext cx="8089896" cy="3633099"/>
          </a:xfrm>
          <a:custGeom>
            <a:avLst/>
            <a:gdLst/>
            <a:ahLst/>
            <a:cxnLst/>
            <a:rect r="r" b="b" t="t" l="l"/>
            <a:pathLst>
              <a:path h="3633099" w="8089896">
                <a:moveTo>
                  <a:pt x="0" y="0"/>
                </a:moveTo>
                <a:lnTo>
                  <a:pt x="8089896" y="0"/>
                </a:lnTo>
                <a:lnTo>
                  <a:pt x="8089896" y="3633098"/>
                </a:lnTo>
                <a:lnTo>
                  <a:pt x="0" y="363309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0">
            <a:off x="15219930" y="-630892"/>
            <a:ext cx="3446208" cy="4461111"/>
          </a:xfrm>
          <a:custGeom>
            <a:avLst/>
            <a:gdLst/>
            <a:ahLst/>
            <a:cxnLst/>
            <a:rect r="r" b="b" t="t" l="l"/>
            <a:pathLst>
              <a:path h="4461111" w="3446208">
                <a:moveTo>
                  <a:pt x="0" y="0"/>
                </a:moveTo>
                <a:lnTo>
                  <a:pt x="3446208" y="0"/>
                </a:lnTo>
                <a:lnTo>
                  <a:pt x="3446208" y="4461110"/>
                </a:lnTo>
                <a:lnTo>
                  <a:pt x="0" y="4461110"/>
                </a:lnTo>
                <a:lnTo>
                  <a:pt x="0" y="0"/>
                </a:lnTo>
                <a:close/>
              </a:path>
            </a:pathLst>
          </a:custGeom>
          <a:blipFill>
            <a:blip r:embed="rId5"/>
            <a:stretch>
              <a:fillRect l="0" t="0" r="0" b="0"/>
            </a:stretch>
          </a:blipFill>
        </p:spPr>
      </p:sp>
      <p:sp>
        <p:nvSpPr>
          <p:cNvPr name="TextBox 9" id="9"/>
          <p:cNvSpPr txBox="true"/>
          <p:nvPr/>
        </p:nvSpPr>
        <p:spPr>
          <a:xfrm rot="0">
            <a:off x="367010" y="266666"/>
            <a:ext cx="15099270" cy="1076326"/>
          </a:xfrm>
          <a:prstGeom prst="rect">
            <a:avLst/>
          </a:prstGeom>
        </p:spPr>
        <p:txBody>
          <a:bodyPr anchor="t" rtlCol="false" tIns="0" lIns="0" bIns="0" rIns="0">
            <a:spAutoFit/>
          </a:bodyPr>
          <a:lstStyle/>
          <a:p>
            <a:pPr algn="l">
              <a:lnSpc>
                <a:spcPts val="8399"/>
              </a:lnSpc>
            </a:pPr>
            <a:r>
              <a:rPr lang="en-US" sz="5999" b="true">
                <a:solidFill>
                  <a:srgbClr val="FFFFFF"/>
                </a:solidFill>
                <a:latin typeface="Poppins Bold"/>
                <a:ea typeface="Poppins Bold"/>
                <a:cs typeface="Poppins Bold"/>
                <a:sym typeface="Poppins Bold"/>
              </a:rPr>
              <a:t>Case Study </a:t>
            </a:r>
            <a:r>
              <a:rPr lang="en-US" sz="5999" b="true">
                <a:solidFill>
                  <a:srgbClr val="FFFFFF"/>
                </a:solidFill>
                <a:latin typeface="Poppins Bold"/>
                <a:ea typeface="Poppins Bold"/>
                <a:cs typeface="Poppins Bold"/>
                <a:sym typeface="Poppins Bold"/>
              </a:rPr>
              <a:t>: Pocket Forest</a:t>
            </a:r>
          </a:p>
        </p:txBody>
      </p:sp>
      <p:sp>
        <p:nvSpPr>
          <p:cNvPr name="TextBox 10" id="10"/>
          <p:cNvSpPr txBox="true"/>
          <p:nvPr/>
        </p:nvSpPr>
        <p:spPr>
          <a:xfrm rot="0">
            <a:off x="739807" y="2518745"/>
            <a:ext cx="6574663" cy="2124075"/>
          </a:xfrm>
          <a:prstGeom prst="rect">
            <a:avLst/>
          </a:prstGeom>
        </p:spPr>
        <p:txBody>
          <a:bodyPr anchor="t" rtlCol="false" tIns="0" lIns="0" bIns="0" rIns="0">
            <a:spAutoFit/>
          </a:bodyPr>
          <a:lstStyle/>
          <a:p>
            <a:pPr algn="ctr">
              <a:lnSpc>
                <a:spcPts val="4200"/>
              </a:lnSpc>
            </a:pPr>
            <a:r>
              <a:rPr lang="en-US" sz="3000">
                <a:solidFill>
                  <a:srgbClr val="FFFFFF"/>
                </a:solidFill>
                <a:latin typeface="Glacial Indifference"/>
                <a:ea typeface="Glacial Indifference"/>
                <a:cs typeface="Glacial Indifference"/>
                <a:sym typeface="Glacial Indifference"/>
              </a:rPr>
              <a:t>Pocket Forest is a charity based in Ireland. They plant trees in small spaces across the city of Dublin and its surrounding areas.</a:t>
            </a:r>
          </a:p>
        </p:txBody>
      </p:sp>
      <p:sp>
        <p:nvSpPr>
          <p:cNvPr name="TextBox 11" id="11"/>
          <p:cNvSpPr txBox="true"/>
          <p:nvPr/>
        </p:nvSpPr>
        <p:spPr>
          <a:xfrm rot="0">
            <a:off x="10131586" y="6321795"/>
            <a:ext cx="7193278" cy="2657475"/>
          </a:xfrm>
          <a:prstGeom prst="rect">
            <a:avLst/>
          </a:prstGeom>
        </p:spPr>
        <p:txBody>
          <a:bodyPr anchor="t" rtlCol="false" tIns="0" lIns="0" bIns="0" rIns="0">
            <a:spAutoFit/>
          </a:bodyPr>
          <a:lstStyle/>
          <a:p>
            <a:pPr algn="ctr">
              <a:lnSpc>
                <a:spcPts val="4200"/>
              </a:lnSpc>
            </a:pPr>
            <a:r>
              <a:rPr lang="en-US" sz="3000">
                <a:solidFill>
                  <a:srgbClr val="FFFFFF"/>
                </a:solidFill>
                <a:latin typeface="Glacial Indifference"/>
                <a:ea typeface="Glacial Indifference"/>
                <a:cs typeface="Glacial Indifference"/>
                <a:sym typeface="Glacial Indifference"/>
              </a:rPr>
              <a:t>Based on the concept of </a:t>
            </a:r>
            <a:r>
              <a:rPr lang="en-US" b="true" sz="3000">
                <a:solidFill>
                  <a:srgbClr val="FFFFFF"/>
                </a:solidFill>
                <a:latin typeface="Glacial Indifference Bold"/>
                <a:ea typeface="Glacial Indifference Bold"/>
                <a:cs typeface="Glacial Indifference Bold"/>
                <a:sym typeface="Glacial Indifference Bold"/>
              </a:rPr>
              <a:t>tiny forests</a:t>
            </a:r>
            <a:r>
              <a:rPr lang="en-US" sz="3000">
                <a:solidFill>
                  <a:srgbClr val="FFFFFF"/>
                </a:solidFill>
                <a:latin typeface="Glacial Indifference"/>
                <a:ea typeface="Glacial Indifference"/>
                <a:cs typeface="Glacial Indifference"/>
                <a:sym typeface="Glacial Indifference"/>
              </a:rPr>
              <a:t>, they bring communities together to plant trees in small and unloved spaces. Their pocket forests are helping green the city and bring people closer to nature.</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false" rot="0">
            <a:off x="34061" y="-1248484"/>
            <a:ext cx="18270687" cy="12195684"/>
          </a:xfrm>
          <a:custGeom>
            <a:avLst/>
            <a:gdLst/>
            <a:ahLst/>
            <a:cxnLst/>
            <a:rect r="r" b="b" t="t" l="l"/>
            <a:pathLst>
              <a:path h="12195684" w="18270687">
                <a:moveTo>
                  <a:pt x="0" y="0"/>
                </a:moveTo>
                <a:lnTo>
                  <a:pt x="18270686" y="0"/>
                </a:lnTo>
                <a:lnTo>
                  <a:pt x="18270686" y="12195683"/>
                </a:lnTo>
                <a:lnTo>
                  <a:pt x="0" y="12195683"/>
                </a:lnTo>
                <a:lnTo>
                  <a:pt x="0" y="0"/>
                </a:lnTo>
                <a:close/>
              </a:path>
            </a:pathLst>
          </a:custGeom>
          <a:blipFill>
            <a:blip r:embed="rId2"/>
            <a:stretch>
              <a:fillRect l="-62" t="0" r="-62" b="0"/>
            </a:stretch>
          </a:blipFill>
        </p:spPr>
      </p:sp>
      <p:grpSp>
        <p:nvGrpSpPr>
          <p:cNvPr name="Group 3" id="3"/>
          <p:cNvGrpSpPr/>
          <p:nvPr/>
        </p:nvGrpSpPr>
        <p:grpSpPr>
          <a:xfrm rot="0">
            <a:off x="180629" y="240304"/>
            <a:ext cx="15285652" cy="1359359"/>
            <a:chOff x="0" y="0"/>
            <a:chExt cx="4025851" cy="358020"/>
          </a:xfrm>
        </p:grpSpPr>
        <p:sp>
          <p:nvSpPr>
            <p:cNvPr name="Freeform 4" id="4"/>
            <p:cNvSpPr/>
            <p:nvPr/>
          </p:nvSpPr>
          <p:spPr>
            <a:xfrm flipH="false" flipV="false" rot="0">
              <a:off x="0" y="0"/>
              <a:ext cx="4025851" cy="358020"/>
            </a:xfrm>
            <a:custGeom>
              <a:avLst/>
              <a:gdLst/>
              <a:ahLst/>
              <a:cxnLst/>
              <a:rect r="r" b="b" t="t" l="l"/>
              <a:pathLst>
                <a:path h="358020" w="4025851">
                  <a:moveTo>
                    <a:pt x="0" y="0"/>
                  </a:moveTo>
                  <a:lnTo>
                    <a:pt x="4025851" y="0"/>
                  </a:lnTo>
                  <a:lnTo>
                    <a:pt x="4025851" y="358020"/>
                  </a:lnTo>
                  <a:lnTo>
                    <a:pt x="0" y="358020"/>
                  </a:lnTo>
                  <a:close/>
                </a:path>
              </a:pathLst>
            </a:custGeom>
            <a:solidFill>
              <a:srgbClr val="7ED957"/>
            </a:solidFill>
          </p:spPr>
        </p:sp>
        <p:sp>
          <p:nvSpPr>
            <p:cNvPr name="TextBox 5" id="5"/>
            <p:cNvSpPr txBox="true"/>
            <p:nvPr/>
          </p:nvSpPr>
          <p:spPr>
            <a:xfrm>
              <a:off x="0" y="-38100"/>
              <a:ext cx="4025851" cy="396120"/>
            </a:xfrm>
            <a:prstGeom prst="rect">
              <a:avLst/>
            </a:prstGeom>
          </p:spPr>
          <p:txBody>
            <a:bodyPr anchor="ctr" rtlCol="false" tIns="50800" lIns="50800" bIns="50800" rIns="50800"/>
            <a:lstStyle/>
            <a:p>
              <a:pPr algn="ctr">
                <a:lnSpc>
                  <a:spcPts val="2659"/>
                </a:lnSpc>
              </a:pPr>
            </a:p>
          </p:txBody>
        </p:sp>
      </p:grpSp>
      <p:sp>
        <p:nvSpPr>
          <p:cNvPr name="Freeform 6" id="6"/>
          <p:cNvSpPr/>
          <p:nvPr/>
        </p:nvSpPr>
        <p:spPr>
          <a:xfrm flipH="false" flipV="false" rot="-1951047">
            <a:off x="14437770" y="701432"/>
            <a:ext cx="3846815" cy="2562940"/>
          </a:xfrm>
          <a:custGeom>
            <a:avLst/>
            <a:gdLst/>
            <a:ahLst/>
            <a:cxnLst/>
            <a:rect r="r" b="b" t="t" l="l"/>
            <a:pathLst>
              <a:path h="2562940" w="3846815">
                <a:moveTo>
                  <a:pt x="0" y="0"/>
                </a:moveTo>
                <a:lnTo>
                  <a:pt x="3846815" y="0"/>
                </a:lnTo>
                <a:lnTo>
                  <a:pt x="3846815" y="2562941"/>
                </a:lnTo>
                <a:lnTo>
                  <a:pt x="0" y="2562941"/>
                </a:lnTo>
                <a:lnTo>
                  <a:pt x="0" y="0"/>
                </a:lnTo>
                <a:close/>
              </a:path>
            </a:pathLst>
          </a:custGeom>
          <a:blipFill>
            <a:blip r:embed="rId3"/>
            <a:stretch>
              <a:fillRect l="0" t="0" r="0" b="0"/>
            </a:stretch>
          </a:blipFill>
        </p:spPr>
      </p:sp>
      <p:sp>
        <p:nvSpPr>
          <p:cNvPr name="Freeform 7" id="7"/>
          <p:cNvSpPr/>
          <p:nvPr/>
        </p:nvSpPr>
        <p:spPr>
          <a:xfrm flipH="false" flipV="false" rot="0">
            <a:off x="508255" y="1982903"/>
            <a:ext cx="7037768" cy="3160597"/>
          </a:xfrm>
          <a:custGeom>
            <a:avLst/>
            <a:gdLst/>
            <a:ahLst/>
            <a:cxnLst/>
            <a:rect r="r" b="b" t="t" l="l"/>
            <a:pathLst>
              <a:path h="3160597" w="7037768">
                <a:moveTo>
                  <a:pt x="0" y="0"/>
                </a:moveTo>
                <a:lnTo>
                  <a:pt x="7037767" y="0"/>
                </a:lnTo>
                <a:lnTo>
                  <a:pt x="7037767" y="3160597"/>
                </a:lnTo>
                <a:lnTo>
                  <a:pt x="0" y="316059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8" id="8"/>
          <p:cNvSpPr txBox="true"/>
          <p:nvPr/>
        </p:nvSpPr>
        <p:spPr>
          <a:xfrm rot="0">
            <a:off x="367010" y="266666"/>
            <a:ext cx="15099270" cy="1076326"/>
          </a:xfrm>
          <a:prstGeom prst="rect">
            <a:avLst/>
          </a:prstGeom>
        </p:spPr>
        <p:txBody>
          <a:bodyPr anchor="t" rtlCol="false" tIns="0" lIns="0" bIns="0" rIns="0">
            <a:spAutoFit/>
          </a:bodyPr>
          <a:lstStyle/>
          <a:p>
            <a:pPr algn="l">
              <a:lnSpc>
                <a:spcPts val="8399"/>
              </a:lnSpc>
            </a:pPr>
            <a:r>
              <a:rPr lang="en-US" sz="5999" b="true">
                <a:solidFill>
                  <a:srgbClr val="FFFFFF"/>
                </a:solidFill>
                <a:latin typeface="Poppins Bold"/>
                <a:ea typeface="Poppins Bold"/>
                <a:cs typeface="Poppins Bold"/>
                <a:sym typeface="Poppins Bold"/>
              </a:rPr>
              <a:t>Case Study </a:t>
            </a:r>
            <a:r>
              <a:rPr lang="en-US" sz="5999" b="true">
                <a:solidFill>
                  <a:srgbClr val="FFFFFF"/>
                </a:solidFill>
                <a:latin typeface="Poppins Bold"/>
                <a:ea typeface="Poppins Bold"/>
                <a:cs typeface="Poppins Bold"/>
                <a:sym typeface="Poppins Bold"/>
              </a:rPr>
              <a:t>: Medellín Green Corridors</a:t>
            </a:r>
          </a:p>
        </p:txBody>
      </p:sp>
      <p:sp>
        <p:nvSpPr>
          <p:cNvPr name="TextBox 9" id="9"/>
          <p:cNvSpPr txBox="true"/>
          <p:nvPr/>
        </p:nvSpPr>
        <p:spPr>
          <a:xfrm rot="0">
            <a:off x="739807" y="2518745"/>
            <a:ext cx="6574663" cy="2124075"/>
          </a:xfrm>
          <a:prstGeom prst="rect">
            <a:avLst/>
          </a:prstGeom>
        </p:spPr>
        <p:txBody>
          <a:bodyPr anchor="t" rtlCol="false" tIns="0" lIns="0" bIns="0" rIns="0">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Medellín is the second biggest city in Columbia. As the city grew, the air pollution was getting worse and temperatures were rising.</a:t>
            </a:r>
          </a:p>
        </p:txBody>
      </p:sp>
      <p:sp>
        <p:nvSpPr>
          <p:cNvPr name="Freeform 10" id="10"/>
          <p:cNvSpPr/>
          <p:nvPr/>
        </p:nvSpPr>
        <p:spPr>
          <a:xfrm flipH="false" flipV="false" rot="0">
            <a:off x="8476246" y="5781675"/>
            <a:ext cx="8320131" cy="3736495"/>
          </a:xfrm>
          <a:custGeom>
            <a:avLst/>
            <a:gdLst/>
            <a:ahLst/>
            <a:cxnLst/>
            <a:rect r="r" b="b" t="t" l="l"/>
            <a:pathLst>
              <a:path h="3736495" w="8320131">
                <a:moveTo>
                  <a:pt x="0" y="0"/>
                </a:moveTo>
                <a:lnTo>
                  <a:pt x="8320131" y="0"/>
                </a:lnTo>
                <a:lnTo>
                  <a:pt x="8320131" y="3736495"/>
                </a:lnTo>
                <a:lnTo>
                  <a:pt x="0" y="373649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1" id="11"/>
          <p:cNvSpPr txBox="true"/>
          <p:nvPr/>
        </p:nvSpPr>
        <p:spPr>
          <a:xfrm rot="0">
            <a:off x="9039672" y="6021148"/>
            <a:ext cx="7193278" cy="3190875"/>
          </a:xfrm>
          <a:prstGeom prst="rect">
            <a:avLst/>
          </a:prstGeom>
        </p:spPr>
        <p:txBody>
          <a:bodyPr anchor="t" rtlCol="false" tIns="0" lIns="0" bIns="0" rIns="0">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In 2016 the city started creating green corridors, planting millions of plants and trees along roads and in parks. Since they started the city has cooled by a couple of degrees and wildlife, such as birds and butterflies, has returned.</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33902"/>
            <a:ext cx="18304747" cy="1653098"/>
          </a:xfrm>
          <a:custGeom>
            <a:avLst/>
            <a:gdLst/>
            <a:ahLst/>
            <a:cxnLst/>
            <a:rect r="r" b="b" t="t" l="l"/>
            <a:pathLst>
              <a:path h="1653098" w="18304747">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67606" y="7476080"/>
            <a:ext cx="2358333" cy="2214371"/>
          </a:xfrm>
          <a:custGeom>
            <a:avLst/>
            <a:gdLst/>
            <a:ahLst/>
            <a:cxnLst/>
            <a:rect r="r" b="b" t="t" l="l"/>
            <a:pathLst>
              <a:path h="2214371" w="2358333">
                <a:moveTo>
                  <a:pt x="0" y="0"/>
                </a:moveTo>
                <a:lnTo>
                  <a:pt x="2358333" y="0"/>
                </a:lnTo>
                <a:lnTo>
                  <a:pt x="2358333"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36633" y="9690451"/>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sp>
        <p:nvSpPr>
          <p:cNvPr name="Freeform 6" id="6">
            <a:hlinkClick r:id="rId10" tooltip="https://www.youtube.com/watch?v=iqIJNjsaiqo"/>
          </p:cNvPr>
          <p:cNvSpPr/>
          <p:nvPr/>
        </p:nvSpPr>
        <p:spPr>
          <a:xfrm flipH="false" flipV="false" rot="0">
            <a:off x="13711094" y="1342991"/>
            <a:ext cx="3713025" cy="5636471"/>
          </a:xfrm>
          <a:custGeom>
            <a:avLst/>
            <a:gdLst/>
            <a:ahLst/>
            <a:cxnLst/>
            <a:rect r="r" b="b" t="t" l="l"/>
            <a:pathLst>
              <a:path h="5636471" w="3713025">
                <a:moveTo>
                  <a:pt x="0" y="0"/>
                </a:moveTo>
                <a:lnTo>
                  <a:pt x="3713025" y="0"/>
                </a:lnTo>
                <a:lnTo>
                  <a:pt x="3713025" y="5636471"/>
                </a:lnTo>
                <a:lnTo>
                  <a:pt x="0" y="5636471"/>
                </a:lnTo>
                <a:lnTo>
                  <a:pt x="0" y="0"/>
                </a:lnTo>
                <a:close/>
              </a:path>
            </a:pathLst>
          </a:custGeom>
          <a:blipFill>
            <a:blip r:embed="rId9"/>
            <a:stretch>
              <a:fillRect l="0" t="0" r="0" b="0"/>
            </a:stretch>
          </a:blipFill>
        </p:spPr>
      </p:sp>
      <p:sp>
        <p:nvSpPr>
          <p:cNvPr name="TextBox 7" id="7"/>
          <p:cNvSpPr txBox="true"/>
          <p:nvPr/>
        </p:nvSpPr>
        <p:spPr>
          <a:xfrm rot="0">
            <a:off x="367010" y="2275365"/>
            <a:ext cx="10617606" cy="6178550"/>
          </a:xfrm>
          <a:prstGeom prst="rect">
            <a:avLst/>
          </a:prstGeom>
        </p:spPr>
        <p:txBody>
          <a:bodyPr anchor="t" rtlCol="false" tIns="0" lIns="0" bIns="0" rIns="0">
            <a:spAutoFit/>
          </a:bodyPr>
          <a:lstStyle/>
          <a:p>
            <a:pPr algn="l">
              <a:lnSpc>
                <a:spcPts val="7000"/>
              </a:lnSpc>
            </a:pPr>
            <a:r>
              <a:rPr lang="en-US" sz="5000">
                <a:solidFill>
                  <a:srgbClr val="2C3990"/>
                </a:solidFill>
                <a:latin typeface="Glacial Indifference"/>
                <a:ea typeface="Glacial Indifference"/>
                <a:cs typeface="Glacial Indifference"/>
                <a:sym typeface="Glacial Indifference"/>
              </a:rPr>
              <a:t>Paris has been transforming it’s concrete spaces into urban forests.</a:t>
            </a:r>
          </a:p>
          <a:p>
            <a:pPr algn="l">
              <a:lnSpc>
                <a:spcPts val="7000"/>
              </a:lnSpc>
            </a:pPr>
          </a:p>
          <a:p>
            <a:pPr algn="l">
              <a:lnSpc>
                <a:spcPts val="7000"/>
              </a:lnSpc>
            </a:pPr>
            <a:r>
              <a:rPr lang="en-US" sz="5000">
                <a:solidFill>
                  <a:srgbClr val="2C3990"/>
                </a:solidFill>
                <a:latin typeface="Glacial Indifference"/>
                <a:ea typeface="Glacial Indifference"/>
                <a:cs typeface="Glacial Indifference"/>
                <a:sym typeface="Glacial Indifference"/>
              </a:rPr>
              <a:t>Can you design a forest for an urban area? Think about how to make the most of the space, and remember to include lots of different tree species.</a:t>
            </a:r>
          </a:p>
        </p:txBody>
      </p:sp>
      <p:sp>
        <p:nvSpPr>
          <p:cNvPr name="Freeform 8" id="8"/>
          <p:cNvSpPr/>
          <p:nvPr/>
        </p:nvSpPr>
        <p:spPr>
          <a:xfrm flipH="false" flipV="true" rot="1132276">
            <a:off x="9536820" y="2853670"/>
            <a:ext cx="3929669" cy="1110131"/>
          </a:xfrm>
          <a:custGeom>
            <a:avLst/>
            <a:gdLst/>
            <a:ahLst/>
            <a:cxnLst/>
            <a:rect r="r" b="b" t="t" l="l"/>
            <a:pathLst>
              <a:path h="1110131" w="3929669">
                <a:moveTo>
                  <a:pt x="0" y="1110132"/>
                </a:moveTo>
                <a:lnTo>
                  <a:pt x="3929669" y="1110132"/>
                </a:lnTo>
                <a:lnTo>
                  <a:pt x="3929669" y="0"/>
                </a:lnTo>
                <a:lnTo>
                  <a:pt x="0" y="0"/>
                </a:lnTo>
                <a:lnTo>
                  <a:pt x="0" y="1110132"/>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9" id="9"/>
          <p:cNvSpPr txBox="true"/>
          <p:nvPr/>
        </p:nvSpPr>
        <p:spPr>
          <a:xfrm rot="0">
            <a:off x="367010" y="266666"/>
            <a:ext cx="1289109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Design Challenge: Urban Forest</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7961829" cy="4937881"/>
          </a:xfrm>
          <a:custGeom>
            <a:avLst/>
            <a:gdLst/>
            <a:ahLst/>
            <a:cxnLst/>
            <a:rect r="r" b="b" t="t" l="l"/>
            <a:pathLst>
              <a:path h="4937881" w="7961829">
                <a:moveTo>
                  <a:pt x="0" y="0"/>
                </a:moveTo>
                <a:lnTo>
                  <a:pt x="7961829" y="0"/>
                </a:lnTo>
                <a:lnTo>
                  <a:pt x="7961829" y="4937881"/>
                </a:lnTo>
                <a:lnTo>
                  <a:pt x="0" y="4937881"/>
                </a:lnTo>
                <a:lnTo>
                  <a:pt x="0" y="0"/>
                </a:lnTo>
                <a:close/>
              </a:path>
            </a:pathLst>
          </a:custGeom>
          <a:blipFill>
            <a:blip r:embed="rId2"/>
            <a:stretch>
              <a:fillRect l="0" t="-7426" r="0" b="0"/>
            </a:stretch>
          </a:blipFill>
        </p:spPr>
      </p:sp>
      <p:sp>
        <p:nvSpPr>
          <p:cNvPr name="Freeform 3" id="3"/>
          <p:cNvSpPr/>
          <p:nvPr/>
        </p:nvSpPr>
        <p:spPr>
          <a:xfrm flipH="false" flipV="false" rot="0">
            <a:off x="9904762" y="0"/>
            <a:ext cx="6864235" cy="10287000"/>
          </a:xfrm>
          <a:custGeom>
            <a:avLst/>
            <a:gdLst/>
            <a:ahLst/>
            <a:cxnLst/>
            <a:rect r="r" b="b" t="t" l="l"/>
            <a:pathLst>
              <a:path h="10287000" w="6864235">
                <a:moveTo>
                  <a:pt x="0" y="0"/>
                </a:moveTo>
                <a:lnTo>
                  <a:pt x="6864234" y="0"/>
                </a:lnTo>
                <a:lnTo>
                  <a:pt x="6864234" y="10287000"/>
                </a:lnTo>
                <a:lnTo>
                  <a:pt x="0" y="10287000"/>
                </a:lnTo>
                <a:lnTo>
                  <a:pt x="0" y="0"/>
                </a:lnTo>
                <a:close/>
              </a:path>
            </a:pathLst>
          </a:custGeom>
          <a:blipFill>
            <a:blip r:embed="rId3"/>
            <a:stretch>
              <a:fillRect l="0" t="0" r="0" b="0"/>
            </a:stretch>
          </a:blipFill>
        </p:spPr>
      </p:sp>
      <p:sp>
        <p:nvSpPr>
          <p:cNvPr name="Freeform 4" id="4"/>
          <p:cNvSpPr/>
          <p:nvPr/>
        </p:nvSpPr>
        <p:spPr>
          <a:xfrm flipH="false" flipV="false" rot="0">
            <a:off x="0" y="5143500"/>
            <a:ext cx="7961829" cy="5143500"/>
          </a:xfrm>
          <a:custGeom>
            <a:avLst/>
            <a:gdLst/>
            <a:ahLst/>
            <a:cxnLst/>
            <a:rect r="r" b="b" t="t" l="l"/>
            <a:pathLst>
              <a:path h="5143500" w="7961829">
                <a:moveTo>
                  <a:pt x="0" y="0"/>
                </a:moveTo>
                <a:lnTo>
                  <a:pt x="7961829" y="0"/>
                </a:lnTo>
                <a:lnTo>
                  <a:pt x="7961829" y="5143500"/>
                </a:lnTo>
                <a:lnTo>
                  <a:pt x="0" y="5143500"/>
                </a:lnTo>
                <a:lnTo>
                  <a:pt x="0" y="0"/>
                </a:lnTo>
                <a:close/>
              </a:path>
            </a:pathLst>
          </a:custGeom>
          <a:blipFill>
            <a:blip r:embed="rId4"/>
            <a:stretch>
              <a:fillRect l="0" t="-3131" r="0" b="0"/>
            </a:stretch>
          </a:blipFill>
        </p:spPr>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false" flipV="false" rot="0">
            <a:off x="1567661" y="3752391"/>
            <a:ext cx="7250078" cy="2782217"/>
          </a:xfrm>
          <a:custGeom>
            <a:avLst/>
            <a:gdLst/>
            <a:ahLst/>
            <a:cxnLst/>
            <a:rect r="r" b="b" t="t" l="l"/>
            <a:pathLst>
              <a:path h="2782217" w="7250078">
                <a:moveTo>
                  <a:pt x="0" y="0"/>
                </a:moveTo>
                <a:lnTo>
                  <a:pt x="7250078" y="0"/>
                </a:lnTo>
                <a:lnTo>
                  <a:pt x="7250078" y="2782218"/>
                </a:lnTo>
                <a:lnTo>
                  <a:pt x="0" y="278221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1026534" y="347174"/>
            <a:ext cx="6912426" cy="4605404"/>
          </a:xfrm>
          <a:custGeom>
            <a:avLst/>
            <a:gdLst/>
            <a:ahLst/>
            <a:cxnLst/>
            <a:rect r="r" b="b" t="t" l="l"/>
            <a:pathLst>
              <a:path h="4605404" w="6912426">
                <a:moveTo>
                  <a:pt x="0" y="0"/>
                </a:moveTo>
                <a:lnTo>
                  <a:pt x="6912426" y="0"/>
                </a:lnTo>
                <a:lnTo>
                  <a:pt x="6912426" y="4605403"/>
                </a:lnTo>
                <a:lnTo>
                  <a:pt x="0" y="4605403"/>
                </a:lnTo>
                <a:lnTo>
                  <a:pt x="0" y="0"/>
                </a:lnTo>
                <a:close/>
              </a:path>
            </a:pathLst>
          </a:custGeom>
          <a:blipFill>
            <a:blip r:embed="rId5"/>
            <a:stretch>
              <a:fillRect l="0" t="0" r="0" b="0"/>
            </a:stretch>
          </a:blipFill>
        </p:spPr>
      </p:sp>
      <p:sp>
        <p:nvSpPr>
          <p:cNvPr name="Freeform 5" id="5"/>
          <p:cNvSpPr/>
          <p:nvPr/>
        </p:nvSpPr>
        <p:spPr>
          <a:xfrm flipH="false" flipV="false" rot="0">
            <a:off x="11026534" y="5143500"/>
            <a:ext cx="6912426" cy="4605404"/>
          </a:xfrm>
          <a:custGeom>
            <a:avLst/>
            <a:gdLst/>
            <a:ahLst/>
            <a:cxnLst/>
            <a:rect r="r" b="b" t="t" l="l"/>
            <a:pathLst>
              <a:path h="4605404" w="6912426">
                <a:moveTo>
                  <a:pt x="0" y="0"/>
                </a:moveTo>
                <a:lnTo>
                  <a:pt x="6912426" y="0"/>
                </a:lnTo>
                <a:lnTo>
                  <a:pt x="6912426" y="4605404"/>
                </a:lnTo>
                <a:lnTo>
                  <a:pt x="0" y="4605404"/>
                </a:lnTo>
                <a:lnTo>
                  <a:pt x="0" y="0"/>
                </a:lnTo>
                <a:close/>
              </a:path>
            </a:pathLst>
          </a:custGeom>
          <a:blipFill>
            <a:blip r:embed="rId6"/>
            <a:stretch>
              <a:fillRect l="-188" t="0" r="-188" b="0"/>
            </a:stretch>
          </a:blipFill>
        </p:spPr>
      </p:sp>
      <p:sp>
        <p:nvSpPr>
          <p:cNvPr name="TextBox 6" id="6"/>
          <p:cNvSpPr txBox="true"/>
          <p:nvPr/>
        </p:nvSpPr>
        <p:spPr>
          <a:xfrm rot="0">
            <a:off x="1864684" y="3958961"/>
            <a:ext cx="6656032" cy="2273829"/>
          </a:xfrm>
          <a:prstGeom prst="rect">
            <a:avLst/>
          </a:prstGeom>
        </p:spPr>
        <p:txBody>
          <a:bodyPr anchor="t" rtlCol="false" tIns="0" lIns="0" bIns="0" rIns="0">
            <a:spAutoFit/>
          </a:bodyPr>
          <a:lstStyle/>
          <a:p>
            <a:pPr algn="ctr">
              <a:lnSpc>
                <a:spcPts val="6026"/>
              </a:lnSpc>
            </a:pPr>
            <a:r>
              <a:rPr lang="en-US" sz="4304">
                <a:solidFill>
                  <a:srgbClr val="2C3990"/>
                </a:solidFill>
                <a:latin typeface="Glacial Indifference"/>
                <a:ea typeface="Glacial Indifference"/>
                <a:cs typeface="Glacial Indifference"/>
                <a:sym typeface="Glacial Indifference"/>
              </a:rPr>
              <a:t>What do you hope the future looks like for trees and forests?</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0" y="8633902"/>
            <a:ext cx="18304747" cy="1653098"/>
          </a:xfrm>
          <a:custGeom>
            <a:avLst/>
            <a:gdLst/>
            <a:ahLst/>
            <a:cxnLst/>
            <a:rect r="r" b="b" t="t" l="l"/>
            <a:pathLst>
              <a:path h="1653098" w="18304747">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67606" y="7476080"/>
            <a:ext cx="2358333" cy="2214371"/>
          </a:xfrm>
          <a:custGeom>
            <a:avLst/>
            <a:gdLst/>
            <a:ahLst/>
            <a:cxnLst/>
            <a:rect r="r" b="b" t="t" l="l"/>
            <a:pathLst>
              <a:path h="2214371" w="2358333">
                <a:moveTo>
                  <a:pt x="0" y="0"/>
                </a:moveTo>
                <a:lnTo>
                  <a:pt x="2358333" y="0"/>
                </a:lnTo>
                <a:lnTo>
                  <a:pt x="2358333"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36633" y="9690451"/>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sp>
        <p:nvSpPr>
          <p:cNvPr name="Freeform 6" id="6"/>
          <p:cNvSpPr/>
          <p:nvPr/>
        </p:nvSpPr>
        <p:spPr>
          <a:xfrm flipH="false" flipV="false" rot="0">
            <a:off x="6555642" y="5143500"/>
            <a:ext cx="4886319" cy="3255510"/>
          </a:xfrm>
          <a:custGeom>
            <a:avLst/>
            <a:gdLst/>
            <a:ahLst/>
            <a:cxnLst/>
            <a:rect r="r" b="b" t="t" l="l"/>
            <a:pathLst>
              <a:path h="3255510" w="4886319">
                <a:moveTo>
                  <a:pt x="0" y="0"/>
                </a:moveTo>
                <a:lnTo>
                  <a:pt x="4886319" y="0"/>
                </a:lnTo>
                <a:lnTo>
                  <a:pt x="4886319" y="3255510"/>
                </a:lnTo>
                <a:lnTo>
                  <a:pt x="0" y="3255510"/>
                </a:lnTo>
                <a:lnTo>
                  <a:pt x="0" y="0"/>
                </a:lnTo>
                <a:close/>
              </a:path>
            </a:pathLst>
          </a:custGeom>
          <a:blipFill>
            <a:blip r:embed="rId9"/>
            <a:stretch>
              <a:fillRect l="0" t="-93" r="0" b="-93"/>
            </a:stretch>
          </a:blipFill>
        </p:spPr>
      </p:sp>
      <p:sp>
        <p:nvSpPr>
          <p:cNvPr name="Freeform 7" id="7"/>
          <p:cNvSpPr/>
          <p:nvPr/>
        </p:nvSpPr>
        <p:spPr>
          <a:xfrm flipH="false" flipV="false" rot="0">
            <a:off x="367010" y="5145507"/>
            <a:ext cx="4883307" cy="3253503"/>
          </a:xfrm>
          <a:custGeom>
            <a:avLst/>
            <a:gdLst/>
            <a:ahLst/>
            <a:cxnLst/>
            <a:rect r="r" b="b" t="t" l="l"/>
            <a:pathLst>
              <a:path h="3253503" w="4883307">
                <a:moveTo>
                  <a:pt x="0" y="0"/>
                </a:moveTo>
                <a:lnTo>
                  <a:pt x="4883307" y="0"/>
                </a:lnTo>
                <a:lnTo>
                  <a:pt x="4883307" y="3253503"/>
                </a:lnTo>
                <a:lnTo>
                  <a:pt x="0" y="3253503"/>
                </a:lnTo>
                <a:lnTo>
                  <a:pt x="0" y="0"/>
                </a:lnTo>
                <a:close/>
              </a:path>
            </a:pathLst>
          </a:custGeom>
          <a:blipFill>
            <a:blip r:embed="rId10"/>
            <a:stretch>
              <a:fillRect l="0" t="0" r="0" b="0"/>
            </a:stretch>
          </a:blipFill>
        </p:spPr>
      </p:sp>
      <p:sp>
        <p:nvSpPr>
          <p:cNvPr name="Freeform 8" id="8"/>
          <p:cNvSpPr/>
          <p:nvPr/>
        </p:nvSpPr>
        <p:spPr>
          <a:xfrm flipH="false" flipV="false" rot="0">
            <a:off x="12746886" y="5402680"/>
            <a:ext cx="2737150" cy="2737150"/>
          </a:xfrm>
          <a:custGeom>
            <a:avLst/>
            <a:gdLst/>
            <a:ahLst/>
            <a:cxnLst/>
            <a:rect r="r" b="b" t="t" l="l"/>
            <a:pathLst>
              <a:path h="2737150" w="2737150">
                <a:moveTo>
                  <a:pt x="0" y="0"/>
                </a:moveTo>
                <a:lnTo>
                  <a:pt x="2737150" y="0"/>
                </a:lnTo>
                <a:lnTo>
                  <a:pt x="2737150" y="2737150"/>
                </a:lnTo>
                <a:lnTo>
                  <a:pt x="0" y="2737150"/>
                </a:lnTo>
                <a:lnTo>
                  <a:pt x="0" y="0"/>
                </a:lnTo>
                <a:close/>
              </a:path>
            </a:pathLst>
          </a:custGeom>
          <a:blipFill>
            <a:blip r:embed="rId11"/>
            <a:stretch>
              <a:fillRect l="0" t="0" r="0" b="0"/>
            </a:stretch>
          </a:blipFill>
        </p:spPr>
      </p:sp>
      <p:sp>
        <p:nvSpPr>
          <p:cNvPr name="TextBox 9" id="9"/>
          <p:cNvSpPr txBox="true"/>
          <p:nvPr/>
        </p:nvSpPr>
        <p:spPr>
          <a:xfrm rot="0">
            <a:off x="367010" y="2275365"/>
            <a:ext cx="16892290" cy="2635250"/>
          </a:xfrm>
          <a:prstGeom prst="rect">
            <a:avLst/>
          </a:prstGeom>
        </p:spPr>
        <p:txBody>
          <a:bodyPr anchor="t" rtlCol="false" tIns="0" lIns="0" bIns="0" rIns="0">
            <a:spAutoFit/>
          </a:bodyPr>
          <a:lstStyle/>
          <a:p>
            <a:pPr algn="l">
              <a:lnSpc>
                <a:spcPts val="7000"/>
              </a:lnSpc>
            </a:pPr>
            <a:r>
              <a:rPr lang="en-US" sz="5000">
                <a:solidFill>
                  <a:srgbClr val="2C3990"/>
                </a:solidFill>
                <a:latin typeface="Glacial Indifference"/>
                <a:ea typeface="Glacial Indifference"/>
                <a:cs typeface="Glacial Indifference"/>
                <a:sym typeface="Glacial Indifference"/>
              </a:rPr>
              <a:t>Every year countries from around the world come together to talk about how we can fight climate change and other enivornmental issues.</a:t>
            </a:r>
          </a:p>
        </p:txBody>
      </p:sp>
      <p:sp>
        <p:nvSpPr>
          <p:cNvPr name="TextBox 10" id="10"/>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COP </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5567606" y="7476080"/>
            <a:ext cx="2358333" cy="2214371"/>
          </a:xfrm>
          <a:custGeom>
            <a:avLst/>
            <a:gdLst/>
            <a:ahLst/>
            <a:cxnLst/>
            <a:rect r="r" b="b" t="t" l="l"/>
            <a:pathLst>
              <a:path h="2214371" w="2358333">
                <a:moveTo>
                  <a:pt x="0" y="0"/>
                </a:moveTo>
                <a:lnTo>
                  <a:pt x="2358333" y="0"/>
                </a:lnTo>
                <a:lnTo>
                  <a:pt x="2358333" y="2214371"/>
                </a:lnTo>
                <a:lnTo>
                  <a:pt x="0" y="2214371"/>
                </a:lnTo>
                <a:lnTo>
                  <a:pt x="0" y="0"/>
                </a:lnTo>
                <a:close/>
              </a:path>
            </a:pathLst>
          </a:custGeom>
          <a:blipFill>
            <a:blip r:embed="rId4">
              <a:extLst>
                <a:ext uri="{96DAC541-7B7A-43D3-8B79-37D633B846F1}">
                  <asvg:svgBlip xmlns:asvg="http://schemas.microsoft.com/office/drawing/2016/SVG/main" r:embed="rId5"/>
                </a:ext>
              </a:extLst>
            </a:blip>
            <a:stretch>
              <a:fillRect l="0" t="0" r="-5025" b="-9616"/>
            </a:stretch>
          </a:blipFill>
        </p:spPr>
      </p:sp>
      <p:sp>
        <p:nvSpPr>
          <p:cNvPr name="Freeform 4" id="4"/>
          <p:cNvSpPr/>
          <p:nvPr/>
        </p:nvSpPr>
        <p:spPr>
          <a:xfrm flipH="false" flipV="false" rot="0">
            <a:off x="14936633" y="9690451"/>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6"/>
            <a:stretch>
              <a:fillRect l="0" t="0" r="0" b="0"/>
            </a:stretch>
          </a:blipFill>
        </p:spPr>
      </p:sp>
      <p:sp>
        <p:nvSpPr>
          <p:cNvPr name="Freeform 5" id="5"/>
          <p:cNvSpPr/>
          <p:nvPr/>
        </p:nvSpPr>
        <p:spPr>
          <a:xfrm flipH="false" flipV="false" rot="0">
            <a:off x="9262114" y="0"/>
            <a:ext cx="9025886" cy="5143500"/>
          </a:xfrm>
          <a:custGeom>
            <a:avLst/>
            <a:gdLst/>
            <a:ahLst/>
            <a:cxnLst/>
            <a:rect r="r" b="b" t="t" l="l"/>
            <a:pathLst>
              <a:path h="5143500" w="9025886">
                <a:moveTo>
                  <a:pt x="0" y="0"/>
                </a:moveTo>
                <a:lnTo>
                  <a:pt x="9025886" y="0"/>
                </a:lnTo>
                <a:lnTo>
                  <a:pt x="9025886" y="5143500"/>
                </a:lnTo>
                <a:lnTo>
                  <a:pt x="0" y="5143500"/>
                </a:lnTo>
                <a:lnTo>
                  <a:pt x="0" y="0"/>
                </a:lnTo>
                <a:close/>
              </a:path>
            </a:pathLst>
          </a:custGeom>
          <a:blipFill>
            <a:blip r:embed="rId7"/>
            <a:stretch>
              <a:fillRect l="0" t="-11112" r="0" b="-20498"/>
            </a:stretch>
          </a:blipFill>
        </p:spPr>
      </p:sp>
      <p:sp>
        <p:nvSpPr>
          <p:cNvPr name="Freeform 6" id="6"/>
          <p:cNvSpPr/>
          <p:nvPr/>
        </p:nvSpPr>
        <p:spPr>
          <a:xfrm flipH="false" flipV="false" rot="0">
            <a:off x="9262114" y="5143500"/>
            <a:ext cx="9262114" cy="5143500"/>
          </a:xfrm>
          <a:custGeom>
            <a:avLst/>
            <a:gdLst/>
            <a:ahLst/>
            <a:cxnLst/>
            <a:rect r="r" b="b" t="t" l="l"/>
            <a:pathLst>
              <a:path h="5143500" w="9262114">
                <a:moveTo>
                  <a:pt x="0" y="0"/>
                </a:moveTo>
                <a:lnTo>
                  <a:pt x="9262115" y="0"/>
                </a:lnTo>
                <a:lnTo>
                  <a:pt x="9262115" y="5143500"/>
                </a:lnTo>
                <a:lnTo>
                  <a:pt x="0" y="5143500"/>
                </a:lnTo>
                <a:lnTo>
                  <a:pt x="0" y="0"/>
                </a:lnTo>
                <a:close/>
              </a:path>
            </a:pathLst>
          </a:custGeom>
          <a:blipFill>
            <a:blip r:embed="rId8"/>
            <a:stretch>
              <a:fillRect l="0" t="-10831" r="0" b="-10831"/>
            </a:stretch>
          </a:blipFill>
        </p:spPr>
      </p:sp>
      <p:sp>
        <p:nvSpPr>
          <p:cNvPr name="Freeform 7" id="7"/>
          <p:cNvSpPr/>
          <p:nvPr/>
        </p:nvSpPr>
        <p:spPr>
          <a:xfrm flipH="false" flipV="false" rot="0">
            <a:off x="0" y="0"/>
            <a:ext cx="9262114" cy="5143500"/>
          </a:xfrm>
          <a:custGeom>
            <a:avLst/>
            <a:gdLst/>
            <a:ahLst/>
            <a:cxnLst/>
            <a:rect r="r" b="b" t="t" l="l"/>
            <a:pathLst>
              <a:path h="5143500" w="9262114">
                <a:moveTo>
                  <a:pt x="0" y="0"/>
                </a:moveTo>
                <a:lnTo>
                  <a:pt x="9262114" y="0"/>
                </a:lnTo>
                <a:lnTo>
                  <a:pt x="9262114" y="5143500"/>
                </a:lnTo>
                <a:lnTo>
                  <a:pt x="0" y="5143500"/>
                </a:lnTo>
                <a:lnTo>
                  <a:pt x="0" y="0"/>
                </a:lnTo>
                <a:close/>
              </a:path>
            </a:pathLst>
          </a:custGeom>
          <a:blipFill>
            <a:blip r:embed="rId9"/>
            <a:stretch>
              <a:fillRect l="0" t="0" r="0" b="-1291"/>
            </a:stretch>
          </a:blipFill>
        </p:spPr>
      </p:sp>
      <p:sp>
        <p:nvSpPr>
          <p:cNvPr name="Freeform 8" id="8"/>
          <p:cNvSpPr/>
          <p:nvPr/>
        </p:nvSpPr>
        <p:spPr>
          <a:xfrm flipH="false" flipV="false" rot="0">
            <a:off x="0" y="5145596"/>
            <a:ext cx="9262114" cy="5141404"/>
          </a:xfrm>
          <a:custGeom>
            <a:avLst/>
            <a:gdLst/>
            <a:ahLst/>
            <a:cxnLst/>
            <a:rect r="r" b="b" t="t" l="l"/>
            <a:pathLst>
              <a:path h="5141404" w="9262114">
                <a:moveTo>
                  <a:pt x="0" y="0"/>
                </a:moveTo>
                <a:lnTo>
                  <a:pt x="9262114" y="0"/>
                </a:lnTo>
                <a:lnTo>
                  <a:pt x="9262114" y="5141404"/>
                </a:lnTo>
                <a:lnTo>
                  <a:pt x="0" y="5141404"/>
                </a:lnTo>
                <a:lnTo>
                  <a:pt x="0" y="0"/>
                </a:lnTo>
                <a:close/>
              </a:path>
            </a:pathLst>
          </a:custGeom>
          <a:blipFill>
            <a:blip r:embed="rId10"/>
            <a:stretch>
              <a:fillRect l="0" t="-17217" r="0" b="-17217"/>
            </a:stretch>
          </a:blipFill>
        </p:spPr>
      </p:sp>
      <p:sp>
        <p:nvSpPr>
          <p:cNvPr name="Freeform 9" id="9"/>
          <p:cNvSpPr/>
          <p:nvPr/>
        </p:nvSpPr>
        <p:spPr>
          <a:xfrm flipH="false" flipV="false" rot="0">
            <a:off x="7705967" y="3909932"/>
            <a:ext cx="3112295" cy="2467136"/>
          </a:xfrm>
          <a:custGeom>
            <a:avLst/>
            <a:gdLst/>
            <a:ahLst/>
            <a:cxnLst/>
            <a:rect r="r" b="b" t="t" l="l"/>
            <a:pathLst>
              <a:path h="2467136" w="3112295">
                <a:moveTo>
                  <a:pt x="0" y="0"/>
                </a:moveTo>
                <a:lnTo>
                  <a:pt x="3112295" y="0"/>
                </a:lnTo>
                <a:lnTo>
                  <a:pt x="3112295" y="2467136"/>
                </a:lnTo>
                <a:lnTo>
                  <a:pt x="0" y="2467136"/>
                </a:lnTo>
                <a:lnTo>
                  <a:pt x="0" y="0"/>
                </a:lnTo>
                <a:close/>
              </a:path>
            </a:pathLst>
          </a:custGeom>
          <a:blipFill>
            <a:blip r:embed="rId11"/>
            <a:stretch>
              <a:fillRect l="0" t="0" r="0" b="0"/>
            </a:stretch>
          </a:blipFill>
        </p:spPr>
      </p:sp>
      <p:sp>
        <p:nvSpPr>
          <p:cNvPr name="Freeform 10" id="10"/>
          <p:cNvSpPr/>
          <p:nvPr/>
        </p:nvSpPr>
        <p:spPr>
          <a:xfrm flipH="false" flipV="false" rot="0">
            <a:off x="2719000" y="7312703"/>
            <a:ext cx="539056" cy="807190"/>
          </a:xfrm>
          <a:custGeom>
            <a:avLst/>
            <a:gdLst/>
            <a:ahLst/>
            <a:cxnLst/>
            <a:rect r="r" b="b" t="t" l="l"/>
            <a:pathLst>
              <a:path h="807190" w="539056">
                <a:moveTo>
                  <a:pt x="0" y="0"/>
                </a:moveTo>
                <a:lnTo>
                  <a:pt x="539056" y="0"/>
                </a:lnTo>
                <a:lnTo>
                  <a:pt x="539056" y="807190"/>
                </a:lnTo>
                <a:lnTo>
                  <a:pt x="0" y="807190"/>
                </a:lnTo>
                <a:lnTo>
                  <a:pt x="0" y="0"/>
                </a:lnTo>
                <a:close/>
              </a:path>
            </a:pathLst>
          </a:custGeom>
          <a:blipFill>
            <a:blip r:embed="rId12"/>
            <a:stretch>
              <a:fillRect l="-38844" t="-9355" r="-320304" b="-12145"/>
            </a:stretch>
          </a:blipFill>
        </p:spPr>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pic>
        <p:nvPicPr>
          <p:cNvPr name="Picture 2" id="2">
            <a:hlinkClick action="ppaction://media"/>
          </p:cNvPr>
          <p:cNvPicPr>
            <a:picLocks noChangeAspect="true"/>
          </p:cNvPicPr>
          <p:nvPr>
            <a:videoFile r:link="rId3"/>
            <p:extLst>
              <p:ext uri="{DAA4B4D4-6D71-4841-9C94-3DE7FCFB9230}">
                <p14:media xmlns:p14="http://schemas.microsoft.com/office/powerpoint/2010/main" r:embed="rId4"/>
              </p:ext>
            </p:extLst>
          </p:nvPr>
        </p:nvPicPr>
        <p:blipFill>
          <a:blip r:embed="rId2"/>
          <a:srcRect l="0" t="0" r="0" b="0"/>
          <a:stretch>
            <a:fillRect/>
          </a:stretch>
        </p:blipFill>
        <p:spPr>
          <a:xfrm flipH="false" flipV="false" rot="0">
            <a:off x="0" y="0"/>
            <a:ext cx="18288000" cy="10320950"/>
          </a:xfrm>
          <a:prstGeom prst="rect">
            <a:avLst/>
          </a:prstGeom>
        </p:spPr>
      </p:pic>
      <p:sp>
        <p:nvSpPr>
          <p:cNvPr name="TextBox 3" id="3"/>
          <p:cNvSpPr txBox="true"/>
          <p:nvPr/>
        </p:nvSpPr>
        <p:spPr>
          <a:xfrm rot="0">
            <a:off x="330889" y="109095"/>
            <a:ext cx="4979272" cy="2133601"/>
          </a:xfrm>
          <a:prstGeom prst="rect">
            <a:avLst/>
          </a:prstGeom>
        </p:spPr>
        <p:txBody>
          <a:bodyPr anchor="t" rtlCol="false" tIns="0" lIns="0" bIns="0" rIns="0">
            <a:spAutoFit/>
          </a:bodyPr>
          <a:lstStyle/>
          <a:p>
            <a:pPr algn="ctr">
              <a:lnSpc>
                <a:spcPts val="8399"/>
              </a:lnSpc>
            </a:pPr>
            <a:r>
              <a:rPr lang="en-US" b="true" sz="5999">
                <a:solidFill>
                  <a:srgbClr val="FFFFFF"/>
                </a:solidFill>
                <a:latin typeface="Poppins Bold"/>
                <a:ea typeface="Poppins Bold"/>
                <a:cs typeface="Poppins Bold"/>
                <a:sym typeface="Poppins Bold"/>
              </a:rPr>
              <a:t>The Amazon </a:t>
            </a:r>
          </a:p>
          <a:p>
            <a:pPr algn="ctr">
              <a:lnSpc>
                <a:spcPts val="8399"/>
              </a:lnSpc>
            </a:pPr>
            <a:r>
              <a:rPr lang="en-US" b="true" sz="5999">
                <a:solidFill>
                  <a:srgbClr val="FFFFFF"/>
                </a:solidFill>
                <a:latin typeface="Poppins Bold"/>
                <a:ea typeface="Poppins Bold"/>
                <a:cs typeface="Poppins Bold"/>
                <a:sym typeface="Poppins Bold"/>
              </a:rPr>
              <a:t>Rainforest</a:t>
            </a:r>
          </a:p>
        </p:txBody>
      </p:sp>
    </p:spTree>
  </p:cSld>
  <p:clrMapOvr>
    <a:masterClrMapping/>
  </p:clrMapOvr>
  <p:timing>
    <p:tnLst>
      <p:par>
        <p:cTn dur="indefinite" restart="never" nodeType="tmRoot">
          <p:childTnLst>
            <p:video>
              <p:cMediaNode vol="100000">
                <p:cTn fill="hold" display="false">
                  <p:stCondLst>
                    <p:cond delay="indefinite"/>
                  </p:stCondLst>
                </p:cTn>
                <p:tgtEl>
                  <p:spTgt spid="2"/>
                </p:tgtEl>
              </p:cMediaNode>
            </p:video>
          </p:childTnLst>
        </p:cTn>
      </p:par>
    </p:tnLst>
  </p:timing>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6541209" y="1839146"/>
            <a:ext cx="9621547" cy="1572983"/>
            <a:chOff x="0" y="0"/>
            <a:chExt cx="2534070" cy="414284"/>
          </a:xfrm>
        </p:grpSpPr>
        <p:sp>
          <p:nvSpPr>
            <p:cNvPr name="Freeform 4" id="4"/>
            <p:cNvSpPr/>
            <p:nvPr/>
          </p:nvSpPr>
          <p:spPr>
            <a:xfrm flipH="false" flipV="false" rot="0">
              <a:off x="0" y="0"/>
              <a:ext cx="2534070" cy="414283"/>
            </a:xfrm>
            <a:custGeom>
              <a:avLst/>
              <a:gdLst/>
              <a:ahLst/>
              <a:cxnLst/>
              <a:rect r="r" b="b" t="t" l="l"/>
              <a:pathLst>
                <a:path h="414283" w="2534070">
                  <a:moveTo>
                    <a:pt x="0" y="0"/>
                  </a:moveTo>
                  <a:lnTo>
                    <a:pt x="2534070" y="0"/>
                  </a:lnTo>
                  <a:lnTo>
                    <a:pt x="2534070" y="414283"/>
                  </a:lnTo>
                  <a:lnTo>
                    <a:pt x="0" y="414283"/>
                  </a:lnTo>
                  <a:close/>
                </a:path>
              </a:pathLst>
            </a:custGeom>
            <a:solidFill>
              <a:srgbClr val="FFDE59"/>
            </a:solidFill>
          </p:spPr>
        </p:sp>
        <p:sp>
          <p:nvSpPr>
            <p:cNvPr name="TextBox 5" id="5"/>
            <p:cNvSpPr txBox="true"/>
            <p:nvPr/>
          </p:nvSpPr>
          <p:spPr>
            <a:xfrm>
              <a:off x="0" y="-38100"/>
              <a:ext cx="2534070" cy="452384"/>
            </a:xfrm>
            <a:prstGeom prst="rect">
              <a:avLst/>
            </a:prstGeom>
          </p:spPr>
          <p:txBody>
            <a:bodyPr anchor="ctr" rtlCol="false" tIns="50800" lIns="50800" bIns="50800" rIns="50800"/>
            <a:lstStyle/>
            <a:p>
              <a:pPr algn="ctr">
                <a:lnSpc>
                  <a:spcPts val="2659"/>
                </a:lnSpc>
              </a:pPr>
            </a:p>
          </p:txBody>
        </p:sp>
      </p:grpSp>
      <p:grpSp>
        <p:nvGrpSpPr>
          <p:cNvPr name="Group 6" id="6"/>
          <p:cNvGrpSpPr/>
          <p:nvPr/>
        </p:nvGrpSpPr>
        <p:grpSpPr>
          <a:xfrm rot="0">
            <a:off x="367010" y="3718059"/>
            <a:ext cx="8248435" cy="1587255"/>
            <a:chOff x="0" y="0"/>
            <a:chExt cx="2172427" cy="418042"/>
          </a:xfrm>
        </p:grpSpPr>
        <p:sp>
          <p:nvSpPr>
            <p:cNvPr name="Freeform 7" id="7"/>
            <p:cNvSpPr/>
            <p:nvPr/>
          </p:nvSpPr>
          <p:spPr>
            <a:xfrm flipH="false" flipV="false" rot="0">
              <a:off x="0" y="0"/>
              <a:ext cx="2172427" cy="418043"/>
            </a:xfrm>
            <a:custGeom>
              <a:avLst/>
              <a:gdLst/>
              <a:ahLst/>
              <a:cxnLst/>
              <a:rect r="r" b="b" t="t" l="l"/>
              <a:pathLst>
                <a:path h="418043" w="2172427">
                  <a:moveTo>
                    <a:pt x="0" y="0"/>
                  </a:moveTo>
                  <a:lnTo>
                    <a:pt x="2172427" y="0"/>
                  </a:lnTo>
                  <a:lnTo>
                    <a:pt x="2172427" y="418043"/>
                  </a:lnTo>
                  <a:lnTo>
                    <a:pt x="0" y="418043"/>
                  </a:lnTo>
                  <a:close/>
                </a:path>
              </a:pathLst>
            </a:custGeom>
            <a:solidFill>
              <a:srgbClr val="8DC740"/>
            </a:solidFill>
          </p:spPr>
        </p:sp>
        <p:sp>
          <p:nvSpPr>
            <p:cNvPr name="TextBox 8" id="8"/>
            <p:cNvSpPr txBox="true"/>
            <p:nvPr/>
          </p:nvSpPr>
          <p:spPr>
            <a:xfrm>
              <a:off x="0" y="-38100"/>
              <a:ext cx="2172427" cy="456142"/>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0" y="8633902"/>
            <a:ext cx="18304747" cy="1653098"/>
          </a:xfrm>
          <a:custGeom>
            <a:avLst/>
            <a:gdLst/>
            <a:ahLst/>
            <a:cxnLst/>
            <a:rect r="r" b="b" t="t" l="l"/>
            <a:pathLst>
              <a:path h="1653098" w="18304747">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10" id="10"/>
          <p:cNvSpPr/>
          <p:nvPr/>
        </p:nvSpPr>
        <p:spPr>
          <a:xfrm flipH="false" flipV="false" rot="0">
            <a:off x="15567606" y="7476080"/>
            <a:ext cx="2358333" cy="2214371"/>
          </a:xfrm>
          <a:custGeom>
            <a:avLst/>
            <a:gdLst/>
            <a:ahLst/>
            <a:cxnLst/>
            <a:rect r="r" b="b" t="t" l="l"/>
            <a:pathLst>
              <a:path h="2214371" w="2358333">
                <a:moveTo>
                  <a:pt x="0" y="0"/>
                </a:moveTo>
                <a:lnTo>
                  <a:pt x="2358333" y="0"/>
                </a:lnTo>
                <a:lnTo>
                  <a:pt x="2358333"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11" id="11"/>
          <p:cNvSpPr/>
          <p:nvPr/>
        </p:nvSpPr>
        <p:spPr>
          <a:xfrm flipH="false" flipV="false" rot="0">
            <a:off x="14936633" y="9690451"/>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grpSp>
        <p:nvGrpSpPr>
          <p:cNvPr name="Group 12" id="12"/>
          <p:cNvGrpSpPr/>
          <p:nvPr/>
        </p:nvGrpSpPr>
        <p:grpSpPr>
          <a:xfrm rot="0">
            <a:off x="9152374" y="4754632"/>
            <a:ext cx="8248435" cy="1572983"/>
            <a:chOff x="0" y="0"/>
            <a:chExt cx="2172427" cy="414284"/>
          </a:xfrm>
        </p:grpSpPr>
        <p:sp>
          <p:nvSpPr>
            <p:cNvPr name="Freeform 13" id="13"/>
            <p:cNvSpPr/>
            <p:nvPr/>
          </p:nvSpPr>
          <p:spPr>
            <a:xfrm flipH="false" flipV="false" rot="0">
              <a:off x="0" y="0"/>
              <a:ext cx="2172427" cy="414283"/>
            </a:xfrm>
            <a:custGeom>
              <a:avLst/>
              <a:gdLst/>
              <a:ahLst/>
              <a:cxnLst/>
              <a:rect r="r" b="b" t="t" l="l"/>
              <a:pathLst>
                <a:path h="414283" w="2172427">
                  <a:moveTo>
                    <a:pt x="0" y="0"/>
                  </a:moveTo>
                  <a:lnTo>
                    <a:pt x="2172427" y="0"/>
                  </a:lnTo>
                  <a:lnTo>
                    <a:pt x="2172427" y="414283"/>
                  </a:lnTo>
                  <a:lnTo>
                    <a:pt x="0" y="414283"/>
                  </a:lnTo>
                  <a:close/>
                </a:path>
              </a:pathLst>
            </a:custGeom>
            <a:solidFill>
              <a:srgbClr val="77D0EC"/>
            </a:solidFill>
          </p:spPr>
        </p:sp>
        <p:sp>
          <p:nvSpPr>
            <p:cNvPr name="TextBox 14" id="14"/>
            <p:cNvSpPr txBox="true"/>
            <p:nvPr/>
          </p:nvSpPr>
          <p:spPr>
            <a:xfrm>
              <a:off x="0" y="-38100"/>
              <a:ext cx="2172427" cy="452384"/>
            </a:xfrm>
            <a:prstGeom prst="rect">
              <a:avLst/>
            </a:prstGeom>
          </p:spPr>
          <p:txBody>
            <a:bodyPr anchor="ctr" rtlCol="false" tIns="50800" lIns="50800" bIns="50800" rIns="50800"/>
            <a:lstStyle/>
            <a:p>
              <a:pPr algn="ctr">
                <a:lnSpc>
                  <a:spcPts val="2659"/>
                </a:lnSpc>
              </a:pPr>
            </a:p>
          </p:txBody>
        </p:sp>
      </p:grpSp>
      <p:grpSp>
        <p:nvGrpSpPr>
          <p:cNvPr name="Group 15" id="15"/>
          <p:cNvGrpSpPr/>
          <p:nvPr/>
        </p:nvGrpSpPr>
        <p:grpSpPr>
          <a:xfrm rot="0">
            <a:off x="1568694" y="6784096"/>
            <a:ext cx="8248435" cy="1572983"/>
            <a:chOff x="0" y="0"/>
            <a:chExt cx="2172427" cy="414284"/>
          </a:xfrm>
        </p:grpSpPr>
        <p:sp>
          <p:nvSpPr>
            <p:cNvPr name="Freeform 16" id="16"/>
            <p:cNvSpPr/>
            <p:nvPr/>
          </p:nvSpPr>
          <p:spPr>
            <a:xfrm flipH="false" flipV="false" rot="0">
              <a:off x="0" y="0"/>
              <a:ext cx="2172427" cy="414283"/>
            </a:xfrm>
            <a:custGeom>
              <a:avLst/>
              <a:gdLst/>
              <a:ahLst/>
              <a:cxnLst/>
              <a:rect r="r" b="b" t="t" l="l"/>
              <a:pathLst>
                <a:path h="414283" w="2172427">
                  <a:moveTo>
                    <a:pt x="0" y="0"/>
                  </a:moveTo>
                  <a:lnTo>
                    <a:pt x="2172427" y="0"/>
                  </a:lnTo>
                  <a:lnTo>
                    <a:pt x="2172427" y="414283"/>
                  </a:lnTo>
                  <a:lnTo>
                    <a:pt x="0" y="414283"/>
                  </a:lnTo>
                  <a:close/>
                </a:path>
              </a:pathLst>
            </a:custGeom>
            <a:solidFill>
              <a:srgbClr val="FF7768"/>
            </a:solidFill>
          </p:spPr>
        </p:sp>
        <p:sp>
          <p:nvSpPr>
            <p:cNvPr name="TextBox 17" id="17"/>
            <p:cNvSpPr txBox="true"/>
            <p:nvPr/>
          </p:nvSpPr>
          <p:spPr>
            <a:xfrm>
              <a:off x="0" y="-38100"/>
              <a:ext cx="2172427" cy="452384"/>
            </a:xfrm>
            <a:prstGeom prst="rect">
              <a:avLst/>
            </a:prstGeom>
          </p:spPr>
          <p:txBody>
            <a:bodyPr anchor="ctr" rtlCol="false" tIns="50800" lIns="50800" bIns="50800" rIns="50800"/>
            <a:lstStyle/>
            <a:p>
              <a:pPr algn="ctr">
                <a:lnSpc>
                  <a:spcPts val="2659"/>
                </a:lnSpc>
              </a:pPr>
            </a:p>
          </p:txBody>
        </p:sp>
      </p:grpSp>
      <p:sp>
        <p:nvSpPr>
          <p:cNvPr name="TextBox 18" id="18"/>
          <p:cNvSpPr txBox="true"/>
          <p:nvPr/>
        </p:nvSpPr>
        <p:spPr>
          <a:xfrm rot="0">
            <a:off x="6698779" y="1966508"/>
            <a:ext cx="9463977" cy="1251584"/>
          </a:xfrm>
          <a:prstGeom prst="rect">
            <a:avLst/>
          </a:prstGeom>
        </p:spPr>
        <p:txBody>
          <a:bodyPr anchor="t" rtlCol="false" tIns="0" lIns="0" bIns="0" rIns="0">
            <a:spAutoFit/>
          </a:bodyPr>
          <a:lstStyle/>
          <a:p>
            <a:pPr algn="ctr">
              <a:lnSpc>
                <a:spcPts val="5040"/>
              </a:lnSpc>
            </a:pPr>
            <a:r>
              <a:rPr lang="en-US" sz="3600">
                <a:solidFill>
                  <a:srgbClr val="2C3990"/>
                </a:solidFill>
                <a:latin typeface="Glacial Indifference"/>
                <a:ea typeface="Glacial Indifference"/>
                <a:cs typeface="Glacial Indifference"/>
                <a:sym typeface="Glacial Indifference"/>
              </a:rPr>
              <a:t>It absorbs and stores a huge amount of carbon, helping the fight against climate change.</a:t>
            </a:r>
          </a:p>
        </p:txBody>
      </p:sp>
      <p:sp>
        <p:nvSpPr>
          <p:cNvPr name="TextBox 19" id="19"/>
          <p:cNvSpPr txBox="true"/>
          <p:nvPr/>
        </p:nvSpPr>
        <p:spPr>
          <a:xfrm rot="0">
            <a:off x="1568694" y="6911458"/>
            <a:ext cx="8248435" cy="1251584"/>
          </a:xfrm>
          <a:prstGeom prst="rect">
            <a:avLst/>
          </a:prstGeom>
        </p:spPr>
        <p:txBody>
          <a:bodyPr anchor="t" rtlCol="false" tIns="0" lIns="0" bIns="0" rIns="0">
            <a:spAutoFit/>
          </a:bodyPr>
          <a:lstStyle/>
          <a:p>
            <a:pPr algn="ctr">
              <a:lnSpc>
                <a:spcPts val="5040"/>
              </a:lnSpc>
            </a:pPr>
            <a:r>
              <a:rPr lang="en-US" sz="3600">
                <a:solidFill>
                  <a:srgbClr val="2C3990"/>
                </a:solidFill>
                <a:latin typeface="Glacial Indifference"/>
                <a:ea typeface="Glacial Indifference"/>
                <a:cs typeface="Glacial Indifference"/>
                <a:sym typeface="Glacial Indifference"/>
              </a:rPr>
              <a:t>More than 30 million people live in the Amazon Rainforest.</a:t>
            </a:r>
          </a:p>
        </p:txBody>
      </p:sp>
      <p:grpSp>
        <p:nvGrpSpPr>
          <p:cNvPr name="Group 20" id="20"/>
          <p:cNvGrpSpPr/>
          <p:nvPr/>
        </p:nvGrpSpPr>
        <p:grpSpPr>
          <a:xfrm rot="0">
            <a:off x="15784027" y="307670"/>
            <a:ext cx="2141912" cy="2141912"/>
            <a:chOff x="0" y="0"/>
            <a:chExt cx="812800" cy="812800"/>
          </a:xfrm>
        </p:grpSpPr>
        <p:sp>
          <p:nvSpPr>
            <p:cNvPr name="Freeform 21" id="21"/>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l="-25000" t="0" r="-25000" b="0"/>
              </a:stretch>
            </a:blipFill>
          </p:spPr>
        </p:sp>
      </p:grpSp>
      <p:grpSp>
        <p:nvGrpSpPr>
          <p:cNvPr name="Group 22" id="22"/>
          <p:cNvGrpSpPr/>
          <p:nvPr/>
        </p:nvGrpSpPr>
        <p:grpSpPr>
          <a:xfrm rot="0">
            <a:off x="778345" y="1408651"/>
            <a:ext cx="2033183" cy="2033183"/>
            <a:chOff x="0" y="0"/>
            <a:chExt cx="812800" cy="812800"/>
          </a:xfrm>
        </p:grpSpPr>
        <p:sp>
          <p:nvSpPr>
            <p:cNvPr name="Freeform 23" id="2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0"/>
              <a:stretch>
                <a:fillRect l="0" t="0" r="0" b="0"/>
              </a:stretch>
            </a:blipFill>
          </p:spPr>
        </p:sp>
      </p:grpSp>
      <p:grpSp>
        <p:nvGrpSpPr>
          <p:cNvPr name="Group 24" id="24"/>
          <p:cNvGrpSpPr/>
          <p:nvPr/>
        </p:nvGrpSpPr>
        <p:grpSpPr>
          <a:xfrm rot="0">
            <a:off x="2258837" y="1886049"/>
            <a:ext cx="2033183" cy="2033183"/>
            <a:chOff x="0" y="0"/>
            <a:chExt cx="812800" cy="812800"/>
          </a:xfrm>
        </p:grpSpPr>
        <p:sp>
          <p:nvSpPr>
            <p:cNvPr name="Freeform 25" id="25"/>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1"/>
              <a:stretch>
                <a:fillRect l="-24906" t="0" r="-24906" b="0"/>
              </a:stretch>
            </a:blipFill>
          </p:spPr>
        </p:sp>
      </p:grpSp>
      <p:grpSp>
        <p:nvGrpSpPr>
          <p:cNvPr name="Group 26" id="26"/>
          <p:cNvGrpSpPr/>
          <p:nvPr/>
        </p:nvGrpSpPr>
        <p:grpSpPr>
          <a:xfrm rot="0">
            <a:off x="2258837" y="8163042"/>
            <a:ext cx="1813986" cy="1813986"/>
            <a:chOff x="0" y="0"/>
            <a:chExt cx="812800" cy="812800"/>
          </a:xfrm>
        </p:grpSpPr>
        <p:sp>
          <p:nvSpPr>
            <p:cNvPr name="Freeform 27" id="2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2"/>
              <a:stretch>
                <a:fillRect l="-24906" t="0" r="-24906" b="0"/>
              </a:stretch>
            </a:blipFill>
          </p:spPr>
        </p:sp>
      </p:grpSp>
      <p:grpSp>
        <p:nvGrpSpPr>
          <p:cNvPr name="Group 28" id="28"/>
          <p:cNvGrpSpPr/>
          <p:nvPr/>
        </p:nvGrpSpPr>
        <p:grpSpPr>
          <a:xfrm rot="0">
            <a:off x="350157" y="7527355"/>
            <a:ext cx="2461370" cy="2461370"/>
            <a:chOff x="0" y="0"/>
            <a:chExt cx="812800" cy="812800"/>
          </a:xfrm>
        </p:grpSpPr>
        <p:sp>
          <p:nvSpPr>
            <p:cNvPr name="Freeform 29" id="2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3"/>
              <a:stretch>
                <a:fillRect l="-24953" t="0" r="-24953" b="0"/>
              </a:stretch>
            </a:blipFill>
          </p:spPr>
        </p:sp>
      </p:grpSp>
      <p:grpSp>
        <p:nvGrpSpPr>
          <p:cNvPr name="Group 30" id="30"/>
          <p:cNvGrpSpPr/>
          <p:nvPr/>
        </p:nvGrpSpPr>
        <p:grpSpPr>
          <a:xfrm rot="0">
            <a:off x="14401609" y="148126"/>
            <a:ext cx="1761148" cy="1761148"/>
            <a:chOff x="0" y="0"/>
            <a:chExt cx="812800" cy="812800"/>
          </a:xfrm>
        </p:grpSpPr>
        <p:sp>
          <p:nvSpPr>
            <p:cNvPr name="Freeform 31" id="31"/>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4"/>
              <a:stretch>
                <a:fillRect l="-25187" t="0" r="-25187" b="0"/>
              </a:stretch>
            </a:blipFill>
          </p:spPr>
        </p:sp>
      </p:grpSp>
      <p:sp>
        <p:nvSpPr>
          <p:cNvPr name="TextBox 32" id="32"/>
          <p:cNvSpPr txBox="true"/>
          <p:nvPr/>
        </p:nvSpPr>
        <p:spPr>
          <a:xfrm rot="0">
            <a:off x="367010" y="3852557"/>
            <a:ext cx="8248435" cy="1251584"/>
          </a:xfrm>
          <a:prstGeom prst="rect">
            <a:avLst/>
          </a:prstGeom>
        </p:spPr>
        <p:txBody>
          <a:bodyPr anchor="t" rtlCol="false" tIns="0" lIns="0" bIns="0" rIns="0">
            <a:spAutoFit/>
          </a:bodyPr>
          <a:lstStyle/>
          <a:p>
            <a:pPr algn="ctr">
              <a:lnSpc>
                <a:spcPts val="5040"/>
              </a:lnSpc>
            </a:pPr>
            <a:r>
              <a:rPr lang="en-US" sz="3600">
                <a:solidFill>
                  <a:srgbClr val="2C3990"/>
                </a:solidFill>
                <a:latin typeface="Glacial Indifference"/>
                <a:ea typeface="Glacial Indifference"/>
                <a:cs typeface="Glacial Indifference"/>
                <a:sym typeface="Glacial Indifference"/>
              </a:rPr>
              <a:t>It spans eight countries and covers about 40% of the continent South America.</a:t>
            </a:r>
          </a:p>
        </p:txBody>
      </p:sp>
      <p:sp>
        <p:nvSpPr>
          <p:cNvPr name="TextBox 33" id="33"/>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The Amazon Rainforest</a:t>
            </a:r>
          </a:p>
        </p:txBody>
      </p:sp>
      <p:sp>
        <p:nvSpPr>
          <p:cNvPr name="TextBox 34" id="34"/>
          <p:cNvSpPr txBox="true"/>
          <p:nvPr/>
        </p:nvSpPr>
        <p:spPr>
          <a:xfrm rot="0">
            <a:off x="9152374" y="4881993"/>
            <a:ext cx="8248435" cy="1251584"/>
          </a:xfrm>
          <a:prstGeom prst="rect">
            <a:avLst/>
          </a:prstGeom>
        </p:spPr>
        <p:txBody>
          <a:bodyPr anchor="t" rtlCol="false" tIns="0" lIns="0" bIns="0" rIns="0">
            <a:spAutoFit/>
          </a:bodyPr>
          <a:lstStyle/>
          <a:p>
            <a:pPr algn="ctr">
              <a:lnSpc>
                <a:spcPts val="5040"/>
              </a:lnSpc>
            </a:pPr>
            <a:r>
              <a:rPr lang="en-US" sz="3600">
                <a:solidFill>
                  <a:srgbClr val="2C3990"/>
                </a:solidFill>
                <a:latin typeface="Glacial Indifference"/>
                <a:ea typeface="Glacial Indifference"/>
                <a:cs typeface="Glacial Indifference"/>
                <a:sym typeface="Glacial Indifference"/>
              </a:rPr>
              <a:t>The Amazon River flows for 4000 miles through the Amazon Rainforest.</a:t>
            </a:r>
          </a:p>
        </p:txBody>
      </p:sp>
      <p:grpSp>
        <p:nvGrpSpPr>
          <p:cNvPr name="Group 35" id="35"/>
          <p:cNvGrpSpPr/>
          <p:nvPr/>
        </p:nvGrpSpPr>
        <p:grpSpPr>
          <a:xfrm rot="0">
            <a:off x="12725899" y="6859301"/>
            <a:ext cx="2210733" cy="2210733"/>
            <a:chOff x="0" y="0"/>
            <a:chExt cx="812800" cy="812800"/>
          </a:xfrm>
        </p:grpSpPr>
        <p:sp>
          <p:nvSpPr>
            <p:cNvPr name="Freeform 36" id="36"/>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5"/>
              <a:stretch>
                <a:fillRect l="-16666" t="0" r="-16666" b="0"/>
              </a:stretch>
            </a:blipFill>
          </p:spPr>
        </p:sp>
      </p:grpSp>
      <p:grpSp>
        <p:nvGrpSpPr>
          <p:cNvPr name="Group 37" id="37"/>
          <p:cNvGrpSpPr/>
          <p:nvPr/>
        </p:nvGrpSpPr>
        <p:grpSpPr>
          <a:xfrm rot="0">
            <a:off x="10933172" y="6133577"/>
            <a:ext cx="2210733" cy="2210733"/>
            <a:chOff x="0" y="0"/>
            <a:chExt cx="812800" cy="812800"/>
          </a:xfrm>
        </p:grpSpPr>
        <p:sp>
          <p:nvSpPr>
            <p:cNvPr name="Freeform 38" id="38"/>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6"/>
              <a:stretch>
                <a:fillRect l="-2015" t="0" r="-2015" b="0"/>
              </a:stretch>
            </a:blipFill>
          </p:spPr>
        </p:sp>
      </p:gr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5567606" y="7476080"/>
            <a:ext cx="2358333" cy="2214371"/>
          </a:xfrm>
          <a:custGeom>
            <a:avLst/>
            <a:gdLst/>
            <a:ahLst/>
            <a:cxnLst/>
            <a:rect r="r" b="b" t="t" l="l"/>
            <a:pathLst>
              <a:path h="2214371" w="2358333">
                <a:moveTo>
                  <a:pt x="0" y="0"/>
                </a:moveTo>
                <a:lnTo>
                  <a:pt x="2358333" y="0"/>
                </a:lnTo>
                <a:lnTo>
                  <a:pt x="2358333" y="2214371"/>
                </a:lnTo>
                <a:lnTo>
                  <a:pt x="0" y="2214371"/>
                </a:lnTo>
                <a:lnTo>
                  <a:pt x="0" y="0"/>
                </a:lnTo>
                <a:close/>
              </a:path>
            </a:pathLst>
          </a:custGeom>
          <a:blipFill>
            <a:blip r:embed="rId4">
              <a:extLst>
                <a:ext uri="{96DAC541-7B7A-43D3-8B79-37D633B846F1}">
                  <asvg:svgBlip xmlns:asvg="http://schemas.microsoft.com/office/drawing/2016/SVG/main" r:embed="rId5"/>
                </a:ext>
              </a:extLst>
            </a:blip>
            <a:stretch>
              <a:fillRect l="0" t="0" r="-5025" b="-9616"/>
            </a:stretch>
          </a:blipFill>
        </p:spPr>
      </p:sp>
      <p:sp>
        <p:nvSpPr>
          <p:cNvPr name="Freeform 4" id="4"/>
          <p:cNvSpPr/>
          <p:nvPr/>
        </p:nvSpPr>
        <p:spPr>
          <a:xfrm flipH="false" flipV="false" rot="0">
            <a:off x="14936633" y="9690451"/>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6"/>
            <a:stretch>
              <a:fillRect l="0" t="0" r="0" b="0"/>
            </a:stretch>
          </a:blipFill>
        </p:spPr>
      </p:sp>
      <p:pic>
        <p:nvPicPr>
          <p:cNvPr name="Picture 5" id="5"/>
          <p:cNvPicPr>
            <a:picLocks noChangeAspect="true"/>
          </p:cNvPicPr>
          <p:nvPr>
            <a:videoFile r:link="rId8"/>
          </p:nvPr>
        </p:nvPicPr>
        <p:blipFill>
          <a:blip r:embed="rId7"/>
          <a:stretch>
            <a:fillRect/>
          </a:stretch>
        </p:blipFill>
        <p:spPr>
          <a:xfrm rot="0">
            <a:off x="1028700" y="1529511"/>
            <a:ext cx="12859778" cy="7227978"/>
          </a:xfrm>
          <a:prstGeom prst="rect">
            <a:avLst/>
          </a:prstGeom>
        </p:spPr>
      </p:pic>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0" y="8633902"/>
            <a:ext cx="18304747" cy="1653098"/>
          </a:xfrm>
          <a:custGeom>
            <a:avLst/>
            <a:gdLst/>
            <a:ahLst/>
            <a:cxnLst/>
            <a:rect r="r" b="b" t="t" l="l"/>
            <a:pathLst>
              <a:path h="1653098" w="18304747">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67606" y="7476080"/>
            <a:ext cx="2358333" cy="2214371"/>
          </a:xfrm>
          <a:custGeom>
            <a:avLst/>
            <a:gdLst/>
            <a:ahLst/>
            <a:cxnLst/>
            <a:rect r="r" b="b" t="t" l="l"/>
            <a:pathLst>
              <a:path h="2214371" w="2358333">
                <a:moveTo>
                  <a:pt x="0" y="0"/>
                </a:moveTo>
                <a:lnTo>
                  <a:pt x="2358333" y="0"/>
                </a:lnTo>
                <a:lnTo>
                  <a:pt x="2358333"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36633" y="9690451"/>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sp>
        <p:nvSpPr>
          <p:cNvPr name="Freeform 6" id="6"/>
          <p:cNvSpPr/>
          <p:nvPr/>
        </p:nvSpPr>
        <p:spPr>
          <a:xfrm flipH="false" flipV="false" rot="0">
            <a:off x="479216" y="3713752"/>
            <a:ext cx="5213695" cy="3473624"/>
          </a:xfrm>
          <a:custGeom>
            <a:avLst/>
            <a:gdLst/>
            <a:ahLst/>
            <a:cxnLst/>
            <a:rect r="r" b="b" t="t" l="l"/>
            <a:pathLst>
              <a:path h="3473624" w="5213695">
                <a:moveTo>
                  <a:pt x="0" y="0"/>
                </a:moveTo>
                <a:lnTo>
                  <a:pt x="5213695" y="0"/>
                </a:lnTo>
                <a:lnTo>
                  <a:pt x="5213695" y="3473624"/>
                </a:lnTo>
                <a:lnTo>
                  <a:pt x="0" y="3473624"/>
                </a:lnTo>
                <a:lnTo>
                  <a:pt x="0" y="0"/>
                </a:lnTo>
                <a:close/>
              </a:path>
            </a:pathLst>
          </a:custGeom>
          <a:blipFill>
            <a:blip r:embed="rId9"/>
            <a:stretch>
              <a:fillRect l="0" t="0" r="0" b="0"/>
            </a:stretch>
          </a:blipFill>
        </p:spPr>
      </p:sp>
      <p:sp>
        <p:nvSpPr>
          <p:cNvPr name="Freeform 7" id="7"/>
          <p:cNvSpPr/>
          <p:nvPr/>
        </p:nvSpPr>
        <p:spPr>
          <a:xfrm flipH="false" flipV="false" rot="0">
            <a:off x="6995727" y="3713752"/>
            <a:ext cx="5213695" cy="3480141"/>
          </a:xfrm>
          <a:custGeom>
            <a:avLst/>
            <a:gdLst/>
            <a:ahLst/>
            <a:cxnLst/>
            <a:rect r="r" b="b" t="t" l="l"/>
            <a:pathLst>
              <a:path h="3480141" w="5213695">
                <a:moveTo>
                  <a:pt x="0" y="0"/>
                </a:moveTo>
                <a:lnTo>
                  <a:pt x="5213695" y="0"/>
                </a:lnTo>
                <a:lnTo>
                  <a:pt x="5213695" y="3480142"/>
                </a:lnTo>
                <a:lnTo>
                  <a:pt x="0" y="3480142"/>
                </a:lnTo>
                <a:lnTo>
                  <a:pt x="0" y="0"/>
                </a:lnTo>
                <a:close/>
              </a:path>
            </a:pathLst>
          </a:custGeom>
          <a:blipFill>
            <a:blip r:embed="rId10"/>
            <a:stretch>
              <a:fillRect l="0" t="0" r="0" b="0"/>
            </a:stretch>
          </a:blipFill>
        </p:spPr>
      </p:sp>
      <p:sp>
        <p:nvSpPr>
          <p:cNvPr name="TextBox 8" id="8"/>
          <p:cNvSpPr txBox="true"/>
          <p:nvPr/>
        </p:nvSpPr>
        <p:spPr>
          <a:xfrm rot="0">
            <a:off x="367010" y="2275365"/>
            <a:ext cx="16892290" cy="863600"/>
          </a:xfrm>
          <a:prstGeom prst="rect">
            <a:avLst/>
          </a:prstGeom>
        </p:spPr>
        <p:txBody>
          <a:bodyPr anchor="t" rtlCol="false" tIns="0" lIns="0" bIns="0" rIns="0">
            <a:spAutoFit/>
          </a:bodyPr>
          <a:lstStyle/>
          <a:p>
            <a:pPr algn="l">
              <a:lnSpc>
                <a:spcPts val="7000"/>
              </a:lnSpc>
            </a:pPr>
            <a:r>
              <a:rPr lang="en-US" sz="5000">
                <a:solidFill>
                  <a:srgbClr val="2C3990"/>
                </a:solidFill>
                <a:latin typeface="Glacial Indifference"/>
                <a:ea typeface="Glacial Indifference"/>
                <a:cs typeface="Glacial Indifference"/>
                <a:sym typeface="Glacial Indifference"/>
              </a:rPr>
              <a:t>People around the world are taking action to save our forests.</a:t>
            </a:r>
          </a:p>
        </p:txBody>
      </p:sp>
      <p:sp>
        <p:nvSpPr>
          <p:cNvPr name="TextBox 9" id="9"/>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Action for Forests</a:t>
            </a:r>
          </a:p>
        </p:txBody>
      </p:sp>
      <p:sp>
        <p:nvSpPr>
          <p:cNvPr name="TextBox 10" id="10"/>
          <p:cNvSpPr txBox="true"/>
          <p:nvPr/>
        </p:nvSpPr>
        <p:spPr>
          <a:xfrm rot="0">
            <a:off x="479216" y="7179916"/>
            <a:ext cx="5213695" cy="1403349"/>
          </a:xfrm>
          <a:prstGeom prst="rect">
            <a:avLst/>
          </a:prstGeom>
        </p:spPr>
        <p:txBody>
          <a:bodyPr anchor="t" rtlCol="false" tIns="0" lIns="0" bIns="0" rIns="0">
            <a:spAutoFit/>
          </a:bodyPr>
          <a:lstStyle/>
          <a:p>
            <a:pPr algn="ctr">
              <a:lnSpc>
                <a:spcPts val="5600"/>
              </a:lnSpc>
            </a:pPr>
            <a:r>
              <a:rPr lang="en-US" sz="4000">
                <a:solidFill>
                  <a:srgbClr val="2C3990"/>
                </a:solidFill>
                <a:latin typeface="Glacial Indifference"/>
                <a:ea typeface="Glacial Indifference"/>
                <a:cs typeface="Glacial Indifference"/>
                <a:sym typeface="Glacial Indifference"/>
              </a:rPr>
              <a:t>Protecting existing forests</a:t>
            </a:r>
          </a:p>
        </p:txBody>
      </p:sp>
      <p:sp>
        <p:nvSpPr>
          <p:cNvPr name="TextBox 11" id="11"/>
          <p:cNvSpPr txBox="true"/>
          <p:nvPr/>
        </p:nvSpPr>
        <p:spPr>
          <a:xfrm rot="0">
            <a:off x="6995727" y="7179916"/>
            <a:ext cx="5213695" cy="698499"/>
          </a:xfrm>
          <a:prstGeom prst="rect">
            <a:avLst/>
          </a:prstGeom>
        </p:spPr>
        <p:txBody>
          <a:bodyPr anchor="t" rtlCol="false" tIns="0" lIns="0" bIns="0" rIns="0">
            <a:spAutoFit/>
          </a:bodyPr>
          <a:lstStyle/>
          <a:p>
            <a:pPr algn="ctr">
              <a:lnSpc>
                <a:spcPts val="5600"/>
              </a:lnSpc>
            </a:pPr>
            <a:r>
              <a:rPr lang="en-US" sz="4000">
                <a:solidFill>
                  <a:srgbClr val="2C3990"/>
                </a:solidFill>
                <a:latin typeface="Glacial Indifference"/>
                <a:ea typeface="Glacial Indifference"/>
                <a:cs typeface="Glacial Indifference"/>
                <a:sym typeface="Glacial Indifference"/>
              </a:rPr>
              <a:t>Planting new ones</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0" y="8633902"/>
            <a:ext cx="18304747" cy="1653098"/>
          </a:xfrm>
          <a:custGeom>
            <a:avLst/>
            <a:gdLst/>
            <a:ahLst/>
            <a:cxnLst/>
            <a:rect r="r" b="b" t="t" l="l"/>
            <a:pathLst>
              <a:path h="1653098" w="18304747">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67606" y="7476080"/>
            <a:ext cx="2358333" cy="2214371"/>
          </a:xfrm>
          <a:custGeom>
            <a:avLst/>
            <a:gdLst/>
            <a:ahLst/>
            <a:cxnLst/>
            <a:rect r="r" b="b" t="t" l="l"/>
            <a:pathLst>
              <a:path h="2214371" w="2358333">
                <a:moveTo>
                  <a:pt x="0" y="0"/>
                </a:moveTo>
                <a:lnTo>
                  <a:pt x="2358333" y="0"/>
                </a:lnTo>
                <a:lnTo>
                  <a:pt x="2358333"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36633" y="9690451"/>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sp>
        <p:nvSpPr>
          <p:cNvPr name="TextBox 6" id="6"/>
          <p:cNvSpPr txBox="true"/>
          <p:nvPr/>
        </p:nvSpPr>
        <p:spPr>
          <a:xfrm rot="0">
            <a:off x="367010" y="2275365"/>
            <a:ext cx="10956321" cy="5292725"/>
          </a:xfrm>
          <a:prstGeom prst="rect">
            <a:avLst/>
          </a:prstGeom>
        </p:spPr>
        <p:txBody>
          <a:bodyPr anchor="t" rtlCol="false" tIns="0" lIns="0" bIns="0" rIns="0">
            <a:spAutoFit/>
          </a:bodyPr>
          <a:lstStyle/>
          <a:p>
            <a:pPr algn="l">
              <a:lnSpc>
                <a:spcPts val="7000"/>
              </a:lnSpc>
            </a:pPr>
            <a:r>
              <a:rPr lang="en-US" sz="5000">
                <a:solidFill>
                  <a:srgbClr val="2C3990"/>
                </a:solidFill>
                <a:latin typeface="Glacial Indifference"/>
                <a:ea typeface="Glacial Indifference"/>
                <a:cs typeface="Glacial Indifference"/>
                <a:sym typeface="Glacial Indifference"/>
              </a:rPr>
              <a:t>We are going to join schools from other countries at the ECO</a:t>
            </a:r>
            <a:r>
              <a:rPr lang="en-US" sz="5000">
                <a:solidFill>
                  <a:srgbClr val="2C3990"/>
                </a:solidFill>
                <a:latin typeface="Glacial Indifference"/>
                <a:ea typeface="Glacial Indifference"/>
                <a:cs typeface="Glacial Indifference"/>
                <a:sym typeface="Glacial Indifference"/>
              </a:rPr>
              <a:t>2</a:t>
            </a:r>
            <a:r>
              <a:rPr lang="en-US" sz="5000">
                <a:solidFill>
                  <a:srgbClr val="2C3990"/>
                </a:solidFill>
                <a:latin typeface="Glacial Indifference"/>
                <a:ea typeface="Glacial Indifference"/>
                <a:cs typeface="Glacial Indifference"/>
                <a:sym typeface="Glacial Indifference"/>
              </a:rPr>
              <a:t> COP30 International Schools Conference to think about how we can better look after our world, and the trees and forests in it.</a:t>
            </a:r>
          </a:p>
        </p:txBody>
      </p:sp>
      <p:grpSp>
        <p:nvGrpSpPr>
          <p:cNvPr name="Group 7" id="7"/>
          <p:cNvGrpSpPr/>
          <p:nvPr/>
        </p:nvGrpSpPr>
        <p:grpSpPr>
          <a:xfrm rot="0">
            <a:off x="11323331" y="831436"/>
            <a:ext cx="3290477" cy="3214316"/>
            <a:chOff x="0" y="0"/>
            <a:chExt cx="4828540" cy="4716780"/>
          </a:xfrm>
        </p:grpSpPr>
        <p:sp>
          <p:nvSpPr>
            <p:cNvPr name="Freeform 8" id="8"/>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9"/>
              <a:stretch>
                <a:fillRect l="-23158" t="0" r="-23158" b="0"/>
              </a:stretch>
            </a:blipFill>
          </p:spPr>
        </p:sp>
      </p:grpSp>
      <p:sp>
        <p:nvSpPr>
          <p:cNvPr name="TextBox 9" id="9"/>
          <p:cNvSpPr txBox="true"/>
          <p:nvPr/>
        </p:nvSpPr>
        <p:spPr>
          <a:xfrm rot="0">
            <a:off x="367010" y="266666"/>
            <a:ext cx="17920990"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ECO</a:t>
            </a:r>
            <a:r>
              <a:rPr lang="en-US" sz="5999" b="true">
                <a:solidFill>
                  <a:srgbClr val="2C3990"/>
                </a:solidFill>
                <a:latin typeface="Poppins Bold"/>
                <a:ea typeface="Poppins Bold"/>
                <a:cs typeface="Poppins Bold"/>
                <a:sym typeface="Poppins Bold"/>
              </a:rPr>
              <a:t>2</a:t>
            </a:r>
            <a:r>
              <a:rPr lang="en-US" sz="5999" b="true">
                <a:solidFill>
                  <a:srgbClr val="2C3990"/>
                </a:solidFill>
                <a:latin typeface="Poppins Bold"/>
                <a:ea typeface="Poppins Bold"/>
                <a:cs typeface="Poppins Bold"/>
                <a:sym typeface="Poppins Bold"/>
              </a:rPr>
              <a:t> COP30</a:t>
            </a:r>
          </a:p>
        </p:txBody>
      </p:sp>
      <p:grpSp>
        <p:nvGrpSpPr>
          <p:cNvPr name="Group 10" id="10"/>
          <p:cNvGrpSpPr/>
          <p:nvPr/>
        </p:nvGrpSpPr>
        <p:grpSpPr>
          <a:xfrm rot="0">
            <a:off x="14778337" y="2802377"/>
            <a:ext cx="3290477" cy="3214316"/>
            <a:chOff x="0" y="0"/>
            <a:chExt cx="4828540" cy="4716780"/>
          </a:xfrm>
        </p:grpSpPr>
        <p:sp>
          <p:nvSpPr>
            <p:cNvPr name="Freeform 11" id="11"/>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10"/>
              <a:stretch>
                <a:fillRect l="-23271" t="0" r="-23271" b="0"/>
              </a:stretch>
            </a:blipFill>
          </p:spPr>
        </p:sp>
      </p:grpSp>
      <p:grpSp>
        <p:nvGrpSpPr>
          <p:cNvPr name="Group 12" id="12"/>
          <p:cNvGrpSpPr/>
          <p:nvPr/>
        </p:nvGrpSpPr>
        <p:grpSpPr>
          <a:xfrm rot="0">
            <a:off x="11323331" y="4732669"/>
            <a:ext cx="3290477" cy="3214316"/>
            <a:chOff x="0" y="0"/>
            <a:chExt cx="4828540" cy="4716780"/>
          </a:xfrm>
        </p:grpSpPr>
        <p:sp>
          <p:nvSpPr>
            <p:cNvPr name="Freeform 13" id="13"/>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11"/>
              <a:stretch>
                <a:fillRect l="-23133" t="0" r="-23133" b="0"/>
              </a:stretch>
            </a:blipFill>
          </p:spPr>
        </p:sp>
      </p:gr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true" flipV="true" rot="0">
            <a:off x="12479350" y="0"/>
            <a:ext cx="5808650" cy="7090926"/>
          </a:xfrm>
          <a:custGeom>
            <a:avLst/>
            <a:gdLst/>
            <a:ahLst/>
            <a:cxnLst/>
            <a:rect r="r" b="b" t="t" l="l"/>
            <a:pathLst>
              <a:path h="7090926" w="5808650">
                <a:moveTo>
                  <a:pt x="5808650" y="7090926"/>
                </a:moveTo>
                <a:lnTo>
                  <a:pt x="0" y="7090926"/>
                </a:lnTo>
                <a:lnTo>
                  <a:pt x="0" y="0"/>
                </a:lnTo>
                <a:lnTo>
                  <a:pt x="5808650" y="0"/>
                </a:lnTo>
                <a:lnTo>
                  <a:pt x="5808650" y="7090926"/>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38037" y="7205226"/>
            <a:ext cx="18326037" cy="4042812"/>
          </a:xfrm>
          <a:custGeom>
            <a:avLst/>
            <a:gdLst/>
            <a:ahLst/>
            <a:cxnLst/>
            <a:rect r="r" b="b" t="t" l="l"/>
            <a:pathLst>
              <a:path h="4042812" w="18326037">
                <a:moveTo>
                  <a:pt x="0" y="0"/>
                </a:moveTo>
                <a:lnTo>
                  <a:pt x="18326037" y="0"/>
                </a:lnTo>
                <a:lnTo>
                  <a:pt x="18326037" y="4042811"/>
                </a:lnTo>
                <a:lnTo>
                  <a:pt x="0" y="4042811"/>
                </a:lnTo>
                <a:lnTo>
                  <a:pt x="0" y="0"/>
                </a:lnTo>
                <a:close/>
              </a:path>
            </a:pathLst>
          </a:custGeom>
          <a:blipFill>
            <a:blip r:embed="rId4">
              <a:extLst>
                <a:ext uri="{96DAC541-7B7A-43D3-8B79-37D633B846F1}">
                  <asvg:svgBlip xmlns:asvg="http://schemas.microsoft.com/office/drawing/2016/SVG/main" r:embed="rId5"/>
                </a:ext>
              </a:extLst>
            </a:blip>
            <a:stretch>
              <a:fillRect l="-8835" t="0" r="0" b="-11004"/>
            </a:stretch>
          </a:blipFill>
        </p:spPr>
      </p:sp>
      <p:sp>
        <p:nvSpPr>
          <p:cNvPr name="Freeform 4" id="4"/>
          <p:cNvSpPr/>
          <p:nvPr/>
        </p:nvSpPr>
        <p:spPr>
          <a:xfrm flipH="false" flipV="false" rot="0">
            <a:off x="16390807" y="195316"/>
            <a:ext cx="1736986" cy="1666768"/>
          </a:xfrm>
          <a:custGeom>
            <a:avLst/>
            <a:gdLst/>
            <a:ahLst/>
            <a:cxnLst/>
            <a:rect r="r" b="b" t="t" l="l"/>
            <a:pathLst>
              <a:path h="1666768" w="1736986">
                <a:moveTo>
                  <a:pt x="0" y="0"/>
                </a:moveTo>
                <a:lnTo>
                  <a:pt x="1736986" y="0"/>
                </a:lnTo>
                <a:lnTo>
                  <a:pt x="1736986" y="1666768"/>
                </a:lnTo>
                <a:lnTo>
                  <a:pt x="0" y="1666768"/>
                </a:lnTo>
                <a:lnTo>
                  <a:pt x="0" y="0"/>
                </a:lnTo>
                <a:close/>
              </a:path>
            </a:pathLst>
          </a:custGeom>
          <a:blipFill>
            <a:blip r:embed="rId6"/>
            <a:stretch>
              <a:fillRect l="0" t="0" r="0" b="0"/>
            </a:stretch>
          </a:blipFill>
        </p:spPr>
      </p:sp>
      <p:sp>
        <p:nvSpPr>
          <p:cNvPr name="Freeform 5" id="5"/>
          <p:cNvSpPr/>
          <p:nvPr/>
        </p:nvSpPr>
        <p:spPr>
          <a:xfrm flipH="false" flipV="false" rot="0">
            <a:off x="805170" y="5195957"/>
            <a:ext cx="604660" cy="604660"/>
          </a:xfrm>
          <a:custGeom>
            <a:avLst/>
            <a:gdLst/>
            <a:ahLst/>
            <a:cxnLst/>
            <a:rect r="r" b="b" t="t" l="l"/>
            <a:pathLst>
              <a:path h="604660" w="604660">
                <a:moveTo>
                  <a:pt x="0" y="0"/>
                </a:moveTo>
                <a:lnTo>
                  <a:pt x="604659" y="0"/>
                </a:lnTo>
                <a:lnTo>
                  <a:pt x="604659" y="604660"/>
                </a:lnTo>
                <a:lnTo>
                  <a:pt x="0" y="60466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0">
            <a:off x="807709" y="4340610"/>
            <a:ext cx="602121" cy="602121"/>
          </a:xfrm>
          <a:custGeom>
            <a:avLst/>
            <a:gdLst/>
            <a:ahLst/>
            <a:cxnLst/>
            <a:rect r="r" b="b" t="t" l="l"/>
            <a:pathLst>
              <a:path h="602121" w="602121">
                <a:moveTo>
                  <a:pt x="0" y="0"/>
                </a:moveTo>
                <a:lnTo>
                  <a:pt x="602120" y="0"/>
                </a:lnTo>
                <a:lnTo>
                  <a:pt x="602120" y="602121"/>
                </a:lnTo>
                <a:lnTo>
                  <a:pt x="0" y="602121"/>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7" id="7"/>
          <p:cNvSpPr/>
          <p:nvPr/>
        </p:nvSpPr>
        <p:spPr>
          <a:xfrm flipH="false" flipV="false" rot="0">
            <a:off x="805170" y="6053843"/>
            <a:ext cx="602121" cy="602121"/>
          </a:xfrm>
          <a:custGeom>
            <a:avLst/>
            <a:gdLst/>
            <a:ahLst/>
            <a:cxnLst/>
            <a:rect r="r" b="b" t="t" l="l"/>
            <a:pathLst>
              <a:path h="602121" w="602121">
                <a:moveTo>
                  <a:pt x="0" y="0"/>
                </a:moveTo>
                <a:lnTo>
                  <a:pt x="602121" y="0"/>
                </a:lnTo>
                <a:lnTo>
                  <a:pt x="602121" y="602121"/>
                </a:lnTo>
                <a:lnTo>
                  <a:pt x="0" y="602121"/>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8" id="8"/>
          <p:cNvSpPr/>
          <p:nvPr/>
        </p:nvSpPr>
        <p:spPr>
          <a:xfrm flipH="false" flipV="false" rot="0">
            <a:off x="9143195" y="4347101"/>
            <a:ext cx="589139" cy="589139"/>
          </a:xfrm>
          <a:custGeom>
            <a:avLst/>
            <a:gdLst/>
            <a:ahLst/>
            <a:cxnLst/>
            <a:rect r="r" b="b" t="t" l="l"/>
            <a:pathLst>
              <a:path h="589139" w="589139">
                <a:moveTo>
                  <a:pt x="0" y="0"/>
                </a:moveTo>
                <a:lnTo>
                  <a:pt x="589139" y="0"/>
                </a:lnTo>
                <a:lnTo>
                  <a:pt x="589139" y="589139"/>
                </a:lnTo>
                <a:lnTo>
                  <a:pt x="0" y="589139"/>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9" id="9"/>
          <p:cNvSpPr/>
          <p:nvPr/>
        </p:nvSpPr>
        <p:spPr>
          <a:xfrm flipH="false" flipV="false" rot="0">
            <a:off x="8448892" y="4384813"/>
            <a:ext cx="551427" cy="551427"/>
          </a:xfrm>
          <a:custGeom>
            <a:avLst/>
            <a:gdLst/>
            <a:ahLst/>
            <a:cxnLst/>
            <a:rect r="r" b="b" t="t" l="l"/>
            <a:pathLst>
              <a:path h="551427" w="551427">
                <a:moveTo>
                  <a:pt x="0" y="0"/>
                </a:moveTo>
                <a:lnTo>
                  <a:pt x="551428" y="0"/>
                </a:lnTo>
                <a:lnTo>
                  <a:pt x="551428" y="551427"/>
                </a:lnTo>
                <a:lnTo>
                  <a:pt x="0" y="551427"/>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TextBox 10" id="10"/>
          <p:cNvSpPr txBox="true"/>
          <p:nvPr/>
        </p:nvSpPr>
        <p:spPr>
          <a:xfrm rot="0">
            <a:off x="335952" y="2572763"/>
            <a:ext cx="6598304" cy="1510673"/>
          </a:xfrm>
          <a:prstGeom prst="rect">
            <a:avLst/>
          </a:prstGeom>
        </p:spPr>
        <p:txBody>
          <a:bodyPr anchor="t" rtlCol="false" tIns="0" lIns="0" bIns="0" rIns="0">
            <a:spAutoFit/>
          </a:bodyPr>
          <a:lstStyle/>
          <a:p>
            <a:pPr algn="ctr">
              <a:lnSpc>
                <a:spcPts val="11759"/>
              </a:lnSpc>
            </a:pPr>
            <a:r>
              <a:rPr lang="en-US" sz="8399" b="true">
                <a:solidFill>
                  <a:srgbClr val="2C3990"/>
                </a:solidFill>
                <a:latin typeface="Poppins Bold"/>
                <a:ea typeface="Poppins Bold"/>
                <a:cs typeface="Poppins Bold"/>
                <a:sym typeface="Poppins Bold"/>
              </a:rPr>
              <a:t>Thank You</a:t>
            </a:r>
          </a:p>
        </p:txBody>
      </p:sp>
      <p:sp>
        <p:nvSpPr>
          <p:cNvPr name="TextBox 11" id="11"/>
          <p:cNvSpPr txBox="true"/>
          <p:nvPr/>
        </p:nvSpPr>
        <p:spPr>
          <a:xfrm rot="0">
            <a:off x="1562353" y="4318138"/>
            <a:ext cx="5234035" cy="580391"/>
          </a:xfrm>
          <a:prstGeom prst="rect">
            <a:avLst/>
          </a:prstGeom>
        </p:spPr>
        <p:txBody>
          <a:bodyPr anchor="t" rtlCol="false" tIns="0" lIns="0" bIns="0" rIns="0">
            <a:spAutoFit/>
          </a:bodyPr>
          <a:lstStyle/>
          <a:p>
            <a:pPr algn="l">
              <a:lnSpc>
                <a:spcPts val="4759"/>
              </a:lnSpc>
            </a:pPr>
            <a:r>
              <a:rPr lang="en-US" sz="3399">
                <a:solidFill>
                  <a:srgbClr val="2C3990"/>
                </a:solidFill>
                <a:latin typeface="Glacial Indifference"/>
                <a:ea typeface="Glacial Indifference"/>
                <a:cs typeface="Glacial Indifference"/>
                <a:sym typeface="Glacial Indifference"/>
              </a:rPr>
              <a:t>eco2smartschools.org.uk</a:t>
            </a:r>
          </a:p>
        </p:txBody>
      </p:sp>
      <p:sp>
        <p:nvSpPr>
          <p:cNvPr name="TextBox 12" id="12"/>
          <p:cNvSpPr txBox="true"/>
          <p:nvPr/>
        </p:nvSpPr>
        <p:spPr>
          <a:xfrm rot="0">
            <a:off x="1562353" y="5174754"/>
            <a:ext cx="5234035" cy="580391"/>
          </a:xfrm>
          <a:prstGeom prst="rect">
            <a:avLst/>
          </a:prstGeom>
        </p:spPr>
        <p:txBody>
          <a:bodyPr anchor="t" rtlCol="false" tIns="0" lIns="0" bIns="0" rIns="0">
            <a:spAutoFit/>
          </a:bodyPr>
          <a:lstStyle/>
          <a:p>
            <a:pPr algn="l">
              <a:lnSpc>
                <a:spcPts val="4759"/>
              </a:lnSpc>
            </a:pPr>
            <a:r>
              <a:rPr lang="en-US" sz="3399">
                <a:solidFill>
                  <a:srgbClr val="2C3990"/>
                </a:solidFill>
                <a:latin typeface="Glacial Indifference"/>
                <a:ea typeface="Glacial Indifference"/>
                <a:cs typeface="Glacial Indifference"/>
                <a:sym typeface="Glacial Indifference"/>
              </a:rPr>
              <a:t>03000 260535</a:t>
            </a:r>
          </a:p>
        </p:txBody>
      </p:sp>
      <p:sp>
        <p:nvSpPr>
          <p:cNvPr name="TextBox 13" id="13"/>
          <p:cNvSpPr txBox="true"/>
          <p:nvPr/>
        </p:nvSpPr>
        <p:spPr>
          <a:xfrm rot="0">
            <a:off x="1562353" y="6031370"/>
            <a:ext cx="6056672" cy="580391"/>
          </a:xfrm>
          <a:prstGeom prst="rect">
            <a:avLst/>
          </a:prstGeom>
        </p:spPr>
        <p:txBody>
          <a:bodyPr anchor="t" rtlCol="false" tIns="0" lIns="0" bIns="0" rIns="0">
            <a:spAutoFit/>
          </a:bodyPr>
          <a:lstStyle/>
          <a:p>
            <a:pPr algn="l">
              <a:lnSpc>
                <a:spcPts val="4759"/>
              </a:lnSpc>
            </a:pPr>
            <a:r>
              <a:rPr lang="en-US" sz="3399">
                <a:solidFill>
                  <a:srgbClr val="2C3990"/>
                </a:solidFill>
                <a:latin typeface="Glacial Indifference"/>
                <a:ea typeface="Glacial Indifference"/>
                <a:cs typeface="Glacial Indifference"/>
                <a:sym typeface="Glacial Indifference"/>
              </a:rPr>
              <a:t>eco2smartschools@oases.org.uk</a:t>
            </a:r>
          </a:p>
        </p:txBody>
      </p:sp>
      <p:sp>
        <p:nvSpPr>
          <p:cNvPr name="TextBox 14" id="14"/>
          <p:cNvSpPr txBox="true"/>
          <p:nvPr/>
        </p:nvSpPr>
        <p:spPr>
          <a:xfrm rot="0">
            <a:off x="9879754" y="4318138"/>
            <a:ext cx="5234035" cy="580391"/>
          </a:xfrm>
          <a:prstGeom prst="rect">
            <a:avLst/>
          </a:prstGeom>
        </p:spPr>
        <p:txBody>
          <a:bodyPr anchor="t" rtlCol="false" tIns="0" lIns="0" bIns="0" rIns="0">
            <a:spAutoFit/>
          </a:bodyPr>
          <a:lstStyle/>
          <a:p>
            <a:pPr algn="l">
              <a:lnSpc>
                <a:spcPts val="4759"/>
              </a:lnSpc>
            </a:pPr>
            <a:r>
              <a:rPr lang="en-US" sz="3399">
                <a:solidFill>
                  <a:srgbClr val="2C3990"/>
                </a:solidFill>
                <a:latin typeface="Glacial Indifference"/>
                <a:ea typeface="Glacial Indifference"/>
                <a:cs typeface="Glacial Indifference"/>
                <a:sym typeface="Glacial Indifference"/>
              </a:rPr>
              <a:t>@eco2smartschools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33902"/>
            <a:ext cx="18304747" cy="1653098"/>
          </a:xfrm>
          <a:custGeom>
            <a:avLst/>
            <a:gdLst/>
            <a:ahLst/>
            <a:cxnLst/>
            <a:rect r="r" b="b" t="t" l="l"/>
            <a:pathLst>
              <a:path h="1653098" w="18304747">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67606" y="7476080"/>
            <a:ext cx="2358333" cy="2214371"/>
          </a:xfrm>
          <a:custGeom>
            <a:avLst/>
            <a:gdLst/>
            <a:ahLst/>
            <a:cxnLst/>
            <a:rect r="r" b="b" t="t" l="l"/>
            <a:pathLst>
              <a:path h="2214371" w="2358333">
                <a:moveTo>
                  <a:pt x="0" y="0"/>
                </a:moveTo>
                <a:lnTo>
                  <a:pt x="2358333" y="0"/>
                </a:lnTo>
                <a:lnTo>
                  <a:pt x="2358333"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36633" y="9690451"/>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grpSp>
        <p:nvGrpSpPr>
          <p:cNvPr name="Group 6" id="6"/>
          <p:cNvGrpSpPr/>
          <p:nvPr/>
        </p:nvGrpSpPr>
        <p:grpSpPr>
          <a:xfrm rot="0">
            <a:off x="11270086" y="235525"/>
            <a:ext cx="6655853" cy="6011829"/>
            <a:chOff x="0" y="0"/>
            <a:chExt cx="1752982" cy="1583362"/>
          </a:xfrm>
        </p:grpSpPr>
        <p:sp>
          <p:nvSpPr>
            <p:cNvPr name="Freeform 7" id="7"/>
            <p:cNvSpPr/>
            <p:nvPr/>
          </p:nvSpPr>
          <p:spPr>
            <a:xfrm flipH="false" flipV="false" rot="0">
              <a:off x="0" y="0"/>
              <a:ext cx="1752982" cy="1583362"/>
            </a:xfrm>
            <a:custGeom>
              <a:avLst/>
              <a:gdLst/>
              <a:ahLst/>
              <a:cxnLst/>
              <a:rect r="r" b="b" t="t" l="l"/>
              <a:pathLst>
                <a:path h="1583362" w="1752982">
                  <a:moveTo>
                    <a:pt x="0" y="0"/>
                  </a:moveTo>
                  <a:lnTo>
                    <a:pt x="1752982" y="0"/>
                  </a:lnTo>
                  <a:lnTo>
                    <a:pt x="1752982" y="1583362"/>
                  </a:lnTo>
                  <a:lnTo>
                    <a:pt x="0" y="1583362"/>
                  </a:lnTo>
                  <a:close/>
                </a:path>
              </a:pathLst>
            </a:custGeom>
            <a:solidFill>
              <a:srgbClr val="ADD866"/>
            </a:solidFill>
          </p:spPr>
        </p:sp>
        <p:sp>
          <p:nvSpPr>
            <p:cNvPr name="TextBox 8" id="8"/>
            <p:cNvSpPr txBox="true"/>
            <p:nvPr/>
          </p:nvSpPr>
          <p:spPr>
            <a:xfrm>
              <a:off x="0" y="-38100"/>
              <a:ext cx="1752982" cy="1621462"/>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10855903" y="5925318"/>
            <a:ext cx="3388759" cy="2249289"/>
          </a:xfrm>
          <a:custGeom>
            <a:avLst/>
            <a:gdLst/>
            <a:ahLst/>
            <a:cxnLst/>
            <a:rect r="r" b="b" t="t" l="l"/>
            <a:pathLst>
              <a:path h="2249289" w="3388759">
                <a:moveTo>
                  <a:pt x="0" y="0"/>
                </a:moveTo>
                <a:lnTo>
                  <a:pt x="3388759" y="0"/>
                </a:lnTo>
                <a:lnTo>
                  <a:pt x="3388759" y="2249288"/>
                </a:lnTo>
                <a:lnTo>
                  <a:pt x="0" y="2249288"/>
                </a:lnTo>
                <a:lnTo>
                  <a:pt x="0" y="0"/>
                </a:lnTo>
                <a:close/>
              </a:path>
            </a:pathLst>
          </a:custGeom>
          <a:blipFill>
            <a:blip r:embed="rId9"/>
            <a:stretch>
              <a:fillRect l="0" t="0" r="0" b="0"/>
            </a:stretch>
          </a:blipFill>
        </p:spPr>
      </p:sp>
      <p:sp>
        <p:nvSpPr>
          <p:cNvPr name="Freeform 10" id="10"/>
          <p:cNvSpPr/>
          <p:nvPr/>
        </p:nvSpPr>
        <p:spPr>
          <a:xfrm flipH="false" flipV="false" rot="0">
            <a:off x="8980098" y="-221835"/>
            <a:ext cx="2202521" cy="4108520"/>
          </a:xfrm>
          <a:custGeom>
            <a:avLst/>
            <a:gdLst/>
            <a:ahLst/>
            <a:cxnLst/>
            <a:rect r="r" b="b" t="t" l="l"/>
            <a:pathLst>
              <a:path h="4108520" w="2202521">
                <a:moveTo>
                  <a:pt x="0" y="0"/>
                </a:moveTo>
                <a:lnTo>
                  <a:pt x="2202520" y="0"/>
                </a:lnTo>
                <a:lnTo>
                  <a:pt x="2202520" y="4108520"/>
                </a:lnTo>
                <a:lnTo>
                  <a:pt x="0" y="4108520"/>
                </a:lnTo>
                <a:lnTo>
                  <a:pt x="0" y="0"/>
                </a:lnTo>
                <a:close/>
              </a:path>
            </a:pathLst>
          </a:custGeom>
          <a:blipFill>
            <a:blip r:embed="rId10"/>
            <a:stretch>
              <a:fillRect l="-82783" t="0" r="-65933" b="0"/>
            </a:stretch>
          </a:blipFill>
        </p:spPr>
      </p:sp>
      <p:sp>
        <p:nvSpPr>
          <p:cNvPr name="Freeform 11" id="11"/>
          <p:cNvSpPr/>
          <p:nvPr/>
        </p:nvSpPr>
        <p:spPr>
          <a:xfrm flipH="false" flipV="true" rot="-5400000">
            <a:off x="675423" y="7048983"/>
            <a:ext cx="2709074" cy="4059920"/>
          </a:xfrm>
          <a:custGeom>
            <a:avLst/>
            <a:gdLst/>
            <a:ahLst/>
            <a:cxnLst/>
            <a:rect r="r" b="b" t="t" l="l"/>
            <a:pathLst>
              <a:path h="4059920" w="2709074">
                <a:moveTo>
                  <a:pt x="0" y="4059920"/>
                </a:moveTo>
                <a:lnTo>
                  <a:pt x="2709074" y="4059920"/>
                </a:lnTo>
                <a:lnTo>
                  <a:pt x="2709074" y="0"/>
                </a:lnTo>
                <a:lnTo>
                  <a:pt x="0" y="0"/>
                </a:lnTo>
                <a:lnTo>
                  <a:pt x="0" y="4059920"/>
                </a:lnTo>
                <a:close/>
              </a:path>
            </a:pathLst>
          </a:custGeom>
          <a:blipFill>
            <a:blip r:embed="rId11"/>
            <a:stretch>
              <a:fillRect l="0" t="0" r="0" b="0"/>
            </a:stretch>
          </a:blipFill>
        </p:spPr>
      </p:sp>
      <p:sp>
        <p:nvSpPr>
          <p:cNvPr name="Freeform 12" id="12"/>
          <p:cNvSpPr/>
          <p:nvPr/>
        </p:nvSpPr>
        <p:spPr>
          <a:xfrm flipH="false" flipV="false" rot="-4675589">
            <a:off x="7236149" y="7479096"/>
            <a:ext cx="3815703" cy="2208338"/>
          </a:xfrm>
          <a:custGeom>
            <a:avLst/>
            <a:gdLst/>
            <a:ahLst/>
            <a:cxnLst/>
            <a:rect r="r" b="b" t="t" l="l"/>
            <a:pathLst>
              <a:path h="2208338" w="3815703">
                <a:moveTo>
                  <a:pt x="0" y="0"/>
                </a:moveTo>
                <a:lnTo>
                  <a:pt x="3815702" y="0"/>
                </a:lnTo>
                <a:lnTo>
                  <a:pt x="3815702" y="2208338"/>
                </a:lnTo>
                <a:lnTo>
                  <a:pt x="0" y="2208338"/>
                </a:lnTo>
                <a:lnTo>
                  <a:pt x="0" y="0"/>
                </a:lnTo>
                <a:close/>
              </a:path>
            </a:pathLst>
          </a:custGeom>
          <a:blipFill>
            <a:blip r:embed="rId12"/>
            <a:stretch>
              <a:fillRect l="0" t="0" r="0" b="0"/>
            </a:stretch>
          </a:blipFill>
        </p:spPr>
      </p:sp>
      <p:sp>
        <p:nvSpPr>
          <p:cNvPr name="Freeform 13" id="13"/>
          <p:cNvSpPr/>
          <p:nvPr/>
        </p:nvSpPr>
        <p:spPr>
          <a:xfrm flipH="false" flipV="false" rot="0">
            <a:off x="3726667" y="7918437"/>
            <a:ext cx="3096161" cy="2368563"/>
          </a:xfrm>
          <a:custGeom>
            <a:avLst/>
            <a:gdLst/>
            <a:ahLst/>
            <a:cxnLst/>
            <a:rect r="r" b="b" t="t" l="l"/>
            <a:pathLst>
              <a:path h="2368563" w="3096161">
                <a:moveTo>
                  <a:pt x="0" y="0"/>
                </a:moveTo>
                <a:lnTo>
                  <a:pt x="3096161" y="0"/>
                </a:lnTo>
                <a:lnTo>
                  <a:pt x="3096161" y="2368563"/>
                </a:lnTo>
                <a:lnTo>
                  <a:pt x="0" y="2368563"/>
                </a:lnTo>
                <a:lnTo>
                  <a:pt x="0" y="0"/>
                </a:lnTo>
                <a:close/>
              </a:path>
            </a:pathLst>
          </a:custGeom>
          <a:blipFill>
            <a:blip r:embed="rId13"/>
            <a:stretch>
              <a:fillRect l="0" t="0" r="0" b="0"/>
            </a:stretch>
          </a:blipFill>
        </p:spPr>
      </p:sp>
      <p:sp>
        <p:nvSpPr>
          <p:cNvPr name="TextBox 14" id="14"/>
          <p:cNvSpPr txBox="true"/>
          <p:nvPr/>
        </p:nvSpPr>
        <p:spPr>
          <a:xfrm rot="0">
            <a:off x="367010" y="2275365"/>
            <a:ext cx="9815475" cy="5292725"/>
          </a:xfrm>
          <a:prstGeom prst="rect">
            <a:avLst/>
          </a:prstGeom>
        </p:spPr>
        <p:txBody>
          <a:bodyPr anchor="t" rtlCol="false" tIns="0" lIns="0" bIns="0" rIns="0">
            <a:spAutoFit/>
          </a:bodyPr>
          <a:lstStyle/>
          <a:p>
            <a:pPr algn="l">
              <a:lnSpc>
                <a:spcPts val="7000"/>
              </a:lnSpc>
            </a:pPr>
            <a:r>
              <a:rPr lang="en-US" sz="5000" b="true">
                <a:solidFill>
                  <a:srgbClr val="2C3990"/>
                </a:solidFill>
                <a:latin typeface="Glacial Indifference Bold"/>
                <a:ea typeface="Glacial Indifference Bold"/>
                <a:cs typeface="Glacial Indifference Bold"/>
                <a:sym typeface="Glacial Indifference Bold"/>
              </a:rPr>
              <a:t>Reforestation </a:t>
            </a:r>
            <a:r>
              <a:rPr lang="en-US" sz="5000">
                <a:solidFill>
                  <a:srgbClr val="2C3990"/>
                </a:solidFill>
                <a:latin typeface="Glacial Indifference"/>
                <a:ea typeface="Glacial Indifference"/>
                <a:cs typeface="Glacial Indifference"/>
                <a:sym typeface="Glacial Indifference"/>
              </a:rPr>
              <a:t>is the process of replanting trees in areas where forest was destroyed.</a:t>
            </a:r>
          </a:p>
          <a:p>
            <a:pPr algn="l">
              <a:lnSpc>
                <a:spcPts val="7000"/>
              </a:lnSpc>
            </a:pPr>
          </a:p>
          <a:p>
            <a:pPr algn="l">
              <a:lnSpc>
                <a:spcPts val="7000"/>
              </a:lnSpc>
            </a:pPr>
            <a:r>
              <a:rPr lang="en-US" sz="5000">
                <a:solidFill>
                  <a:srgbClr val="2C3990"/>
                </a:solidFill>
                <a:latin typeface="Glacial Indifference"/>
                <a:ea typeface="Glacial Indifference"/>
                <a:cs typeface="Glacial Indifference"/>
                <a:sym typeface="Glacial Indifference"/>
              </a:rPr>
              <a:t>As the trees grow and replenish the forest, wildlife will return.</a:t>
            </a:r>
          </a:p>
        </p:txBody>
      </p:sp>
      <p:sp>
        <p:nvSpPr>
          <p:cNvPr name="TextBox 15" id="15"/>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Reforestation</a:t>
            </a:r>
          </a:p>
        </p:txBody>
      </p:sp>
      <p:sp>
        <p:nvSpPr>
          <p:cNvPr name="TextBox 16" id="16"/>
          <p:cNvSpPr txBox="true"/>
          <p:nvPr/>
        </p:nvSpPr>
        <p:spPr>
          <a:xfrm rot="0">
            <a:off x="11441683" y="498241"/>
            <a:ext cx="6312659" cy="5229224"/>
          </a:xfrm>
          <a:prstGeom prst="rect">
            <a:avLst/>
          </a:prstGeom>
        </p:spPr>
        <p:txBody>
          <a:bodyPr anchor="t" rtlCol="false" tIns="0" lIns="0" bIns="0" rIns="0">
            <a:spAutoFit/>
          </a:bodyPr>
          <a:lstStyle/>
          <a:p>
            <a:pPr algn="ctr">
              <a:lnSpc>
                <a:spcPts val="4200"/>
              </a:lnSpc>
              <a:spcBef>
                <a:spcPct val="0"/>
              </a:spcBef>
            </a:pPr>
            <a:r>
              <a:rPr lang="en-US" sz="3000">
                <a:solidFill>
                  <a:srgbClr val="2C3990"/>
                </a:solidFill>
                <a:latin typeface="Glacial Indifference"/>
                <a:ea typeface="Glacial Indifference"/>
                <a:cs typeface="Glacial Indifference"/>
                <a:sym typeface="Glacial Indifference"/>
              </a:rPr>
              <a:t>If lots of only one species of tree is planted this is called a </a:t>
            </a:r>
            <a:r>
              <a:rPr lang="en-US" b="true" sz="3000">
                <a:solidFill>
                  <a:srgbClr val="2C3990"/>
                </a:solidFill>
                <a:latin typeface="Glacial Indifference Bold"/>
                <a:ea typeface="Glacial Indifference Bold"/>
                <a:cs typeface="Glacial Indifference Bold"/>
                <a:sym typeface="Glacial Indifference Bold"/>
              </a:rPr>
              <a:t>monoculture</a:t>
            </a:r>
            <a:r>
              <a:rPr lang="en-US" sz="3000">
                <a:solidFill>
                  <a:srgbClr val="2C3990"/>
                </a:solidFill>
                <a:latin typeface="Glacial Indifference"/>
                <a:ea typeface="Glacial Indifference"/>
                <a:cs typeface="Glacial Indifference"/>
                <a:sym typeface="Glacial Indifference"/>
              </a:rPr>
              <a:t>. Monocultures only support a few animals or plants. </a:t>
            </a:r>
          </a:p>
          <a:p>
            <a:pPr algn="ctr">
              <a:lnSpc>
                <a:spcPts val="3500"/>
              </a:lnSpc>
              <a:spcBef>
                <a:spcPct val="0"/>
              </a:spcBef>
            </a:pPr>
          </a:p>
          <a:p>
            <a:pPr algn="ctr">
              <a:lnSpc>
                <a:spcPts val="4200"/>
              </a:lnSpc>
              <a:spcBef>
                <a:spcPct val="0"/>
              </a:spcBef>
            </a:pPr>
            <a:r>
              <a:rPr lang="en-US" sz="3000">
                <a:solidFill>
                  <a:srgbClr val="2C3990"/>
                </a:solidFill>
                <a:latin typeface="Glacial Indifference"/>
                <a:ea typeface="Glacial Indifference"/>
                <a:cs typeface="Glacial Indifference"/>
                <a:sym typeface="Glacial Indifference"/>
              </a:rPr>
              <a:t>When reforesting it is important that a wide variety of trees are planted. The more varieties of tree planted, the more animals and plants a forest can support.</a:t>
            </a:r>
          </a:p>
        </p:txBody>
      </p:sp>
      <p:sp>
        <p:nvSpPr>
          <p:cNvPr name="TextBox 17" id="17"/>
          <p:cNvSpPr txBox="true"/>
          <p:nvPr/>
        </p:nvSpPr>
        <p:spPr>
          <a:xfrm rot="0">
            <a:off x="12002292" y="8159780"/>
            <a:ext cx="2242370" cy="431798"/>
          </a:xfrm>
          <a:prstGeom prst="rect">
            <a:avLst/>
          </a:prstGeom>
        </p:spPr>
        <p:txBody>
          <a:bodyPr anchor="t" rtlCol="false" tIns="0" lIns="0" bIns="0" rIns="0">
            <a:spAutoFit/>
          </a:bodyPr>
          <a:lstStyle/>
          <a:p>
            <a:pPr algn="r">
              <a:lnSpc>
                <a:spcPts val="3500"/>
              </a:lnSpc>
            </a:pPr>
            <a:r>
              <a:rPr lang="en-US" sz="2500">
                <a:solidFill>
                  <a:srgbClr val="2C3990"/>
                </a:solidFill>
                <a:latin typeface="Glacial Indifference"/>
                <a:ea typeface="Glacial Indifference"/>
                <a:cs typeface="Glacial Indifference"/>
                <a:sym typeface="Glacial Indifference"/>
              </a:rPr>
              <a:t>Monoculture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grpSp>
        <p:nvGrpSpPr>
          <p:cNvPr name="Group 3" id="3"/>
          <p:cNvGrpSpPr/>
          <p:nvPr/>
        </p:nvGrpSpPr>
        <p:grpSpPr>
          <a:xfrm rot="0">
            <a:off x="180629" y="240304"/>
            <a:ext cx="11176579" cy="1359359"/>
            <a:chOff x="0" y="0"/>
            <a:chExt cx="2943626" cy="358020"/>
          </a:xfrm>
        </p:grpSpPr>
        <p:sp>
          <p:nvSpPr>
            <p:cNvPr name="Freeform 4" id="4"/>
            <p:cNvSpPr/>
            <p:nvPr/>
          </p:nvSpPr>
          <p:spPr>
            <a:xfrm flipH="false" flipV="false" rot="0">
              <a:off x="0" y="0"/>
              <a:ext cx="2943626" cy="358020"/>
            </a:xfrm>
            <a:custGeom>
              <a:avLst/>
              <a:gdLst/>
              <a:ahLst/>
              <a:cxnLst/>
              <a:rect r="r" b="b" t="t" l="l"/>
              <a:pathLst>
                <a:path h="358020" w="2943626">
                  <a:moveTo>
                    <a:pt x="0" y="0"/>
                  </a:moveTo>
                  <a:lnTo>
                    <a:pt x="2943626" y="0"/>
                  </a:lnTo>
                  <a:lnTo>
                    <a:pt x="2943626" y="358020"/>
                  </a:lnTo>
                  <a:lnTo>
                    <a:pt x="0" y="358020"/>
                  </a:lnTo>
                  <a:close/>
                </a:path>
              </a:pathLst>
            </a:custGeom>
            <a:solidFill>
              <a:srgbClr val="BE2378"/>
            </a:solidFill>
          </p:spPr>
        </p:sp>
        <p:sp>
          <p:nvSpPr>
            <p:cNvPr name="TextBox 5" id="5"/>
            <p:cNvSpPr txBox="true"/>
            <p:nvPr/>
          </p:nvSpPr>
          <p:spPr>
            <a:xfrm>
              <a:off x="0" y="-38100"/>
              <a:ext cx="2943626" cy="396120"/>
            </a:xfrm>
            <a:prstGeom prst="rect">
              <a:avLst/>
            </a:prstGeom>
          </p:spPr>
          <p:txBody>
            <a:bodyPr anchor="ctr" rtlCol="false" tIns="50800" lIns="50800" bIns="50800" rIns="50800"/>
            <a:lstStyle/>
            <a:p>
              <a:pPr algn="ctr">
                <a:lnSpc>
                  <a:spcPts val="2659"/>
                </a:lnSpc>
              </a:pPr>
            </a:p>
          </p:txBody>
        </p:sp>
      </p:grpSp>
      <p:sp>
        <p:nvSpPr>
          <p:cNvPr name="Freeform 6" id="6"/>
          <p:cNvSpPr/>
          <p:nvPr/>
        </p:nvSpPr>
        <p:spPr>
          <a:xfrm flipH="false" flipV="false" rot="0">
            <a:off x="508255" y="1982903"/>
            <a:ext cx="7775388" cy="3491856"/>
          </a:xfrm>
          <a:custGeom>
            <a:avLst/>
            <a:gdLst/>
            <a:ahLst/>
            <a:cxnLst/>
            <a:rect r="r" b="b" t="t" l="l"/>
            <a:pathLst>
              <a:path h="3491856" w="7775388">
                <a:moveTo>
                  <a:pt x="0" y="0"/>
                </a:moveTo>
                <a:lnTo>
                  <a:pt x="7775387" y="0"/>
                </a:lnTo>
                <a:lnTo>
                  <a:pt x="7775387" y="3491855"/>
                </a:lnTo>
                <a:lnTo>
                  <a:pt x="0" y="349185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9537325" y="5340968"/>
            <a:ext cx="7721975" cy="3467869"/>
          </a:xfrm>
          <a:custGeom>
            <a:avLst/>
            <a:gdLst/>
            <a:ahLst/>
            <a:cxnLst/>
            <a:rect r="r" b="b" t="t" l="l"/>
            <a:pathLst>
              <a:path h="3467869" w="7721975">
                <a:moveTo>
                  <a:pt x="0" y="0"/>
                </a:moveTo>
                <a:lnTo>
                  <a:pt x="7721975" y="0"/>
                </a:lnTo>
                <a:lnTo>
                  <a:pt x="7721975" y="3467868"/>
                </a:lnTo>
                <a:lnTo>
                  <a:pt x="0" y="346786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0">
            <a:off x="11679611" y="-690151"/>
            <a:ext cx="3322724" cy="4987202"/>
          </a:xfrm>
          <a:custGeom>
            <a:avLst/>
            <a:gdLst/>
            <a:ahLst/>
            <a:cxnLst/>
            <a:rect r="r" b="b" t="t" l="l"/>
            <a:pathLst>
              <a:path h="4987202" w="3322724">
                <a:moveTo>
                  <a:pt x="0" y="0"/>
                </a:moveTo>
                <a:lnTo>
                  <a:pt x="3322724" y="0"/>
                </a:lnTo>
                <a:lnTo>
                  <a:pt x="3322724" y="4987203"/>
                </a:lnTo>
                <a:lnTo>
                  <a:pt x="0" y="4987203"/>
                </a:lnTo>
                <a:lnTo>
                  <a:pt x="0" y="0"/>
                </a:lnTo>
                <a:close/>
              </a:path>
            </a:pathLst>
          </a:custGeom>
          <a:blipFill>
            <a:blip r:embed="rId5"/>
            <a:stretch>
              <a:fillRect l="0" t="0" r="0" b="0"/>
            </a:stretch>
          </a:blipFill>
        </p:spPr>
      </p:sp>
      <p:sp>
        <p:nvSpPr>
          <p:cNvPr name="Freeform 9" id="9"/>
          <p:cNvSpPr/>
          <p:nvPr/>
        </p:nvSpPr>
        <p:spPr>
          <a:xfrm flipH="false" flipV="false" rot="0">
            <a:off x="13753286" y="-5855"/>
            <a:ext cx="4049068" cy="2697692"/>
          </a:xfrm>
          <a:custGeom>
            <a:avLst/>
            <a:gdLst/>
            <a:ahLst/>
            <a:cxnLst/>
            <a:rect r="r" b="b" t="t" l="l"/>
            <a:pathLst>
              <a:path h="2697692" w="4049068">
                <a:moveTo>
                  <a:pt x="0" y="0"/>
                </a:moveTo>
                <a:lnTo>
                  <a:pt x="4049068" y="0"/>
                </a:lnTo>
                <a:lnTo>
                  <a:pt x="4049068" y="2697692"/>
                </a:lnTo>
                <a:lnTo>
                  <a:pt x="0" y="2697692"/>
                </a:lnTo>
                <a:lnTo>
                  <a:pt x="0" y="0"/>
                </a:lnTo>
                <a:close/>
              </a:path>
            </a:pathLst>
          </a:custGeom>
          <a:blipFill>
            <a:blip r:embed="rId6"/>
            <a:stretch>
              <a:fillRect l="0" t="0" r="0" b="0"/>
            </a:stretch>
          </a:blipFill>
        </p:spPr>
      </p:sp>
      <p:sp>
        <p:nvSpPr>
          <p:cNvPr name="Freeform 10" id="10"/>
          <p:cNvSpPr/>
          <p:nvPr/>
        </p:nvSpPr>
        <p:spPr>
          <a:xfrm flipH="false" flipV="false" rot="0">
            <a:off x="14688479" y="2433431"/>
            <a:ext cx="3654458" cy="2069337"/>
          </a:xfrm>
          <a:custGeom>
            <a:avLst/>
            <a:gdLst/>
            <a:ahLst/>
            <a:cxnLst/>
            <a:rect r="r" b="b" t="t" l="l"/>
            <a:pathLst>
              <a:path h="2069337" w="3654458">
                <a:moveTo>
                  <a:pt x="0" y="0"/>
                </a:moveTo>
                <a:lnTo>
                  <a:pt x="3654458" y="0"/>
                </a:lnTo>
                <a:lnTo>
                  <a:pt x="3654458" y="2069337"/>
                </a:lnTo>
                <a:lnTo>
                  <a:pt x="0" y="2069337"/>
                </a:lnTo>
                <a:lnTo>
                  <a:pt x="0" y="0"/>
                </a:lnTo>
                <a:close/>
              </a:path>
            </a:pathLst>
          </a:custGeom>
          <a:blipFill>
            <a:blip r:embed="rId7"/>
            <a:stretch>
              <a:fillRect l="0" t="0" r="0" b="0"/>
            </a:stretch>
          </a:blipFill>
        </p:spPr>
      </p:sp>
      <p:sp>
        <p:nvSpPr>
          <p:cNvPr name="TextBox 11" id="11"/>
          <p:cNvSpPr txBox="true"/>
          <p:nvPr/>
        </p:nvSpPr>
        <p:spPr>
          <a:xfrm rot="0">
            <a:off x="367010" y="266666"/>
            <a:ext cx="15099270" cy="1076326"/>
          </a:xfrm>
          <a:prstGeom prst="rect">
            <a:avLst/>
          </a:prstGeom>
        </p:spPr>
        <p:txBody>
          <a:bodyPr anchor="t" rtlCol="false" tIns="0" lIns="0" bIns="0" rIns="0">
            <a:spAutoFit/>
          </a:bodyPr>
          <a:lstStyle/>
          <a:p>
            <a:pPr algn="l">
              <a:lnSpc>
                <a:spcPts val="8399"/>
              </a:lnSpc>
            </a:pPr>
            <a:r>
              <a:rPr lang="en-US" sz="5999" b="true">
                <a:solidFill>
                  <a:srgbClr val="FFFFFF"/>
                </a:solidFill>
                <a:latin typeface="Poppins Bold"/>
                <a:ea typeface="Poppins Bold"/>
                <a:cs typeface="Poppins Bold"/>
                <a:sym typeface="Poppins Bold"/>
              </a:rPr>
              <a:t>Case Study </a:t>
            </a:r>
            <a:r>
              <a:rPr lang="en-US" sz="5999" b="true">
                <a:solidFill>
                  <a:srgbClr val="FFFFFF"/>
                </a:solidFill>
                <a:latin typeface="Poppins Bold"/>
                <a:ea typeface="Poppins Bold"/>
                <a:cs typeface="Poppins Bold"/>
                <a:sym typeface="Poppins Bold"/>
              </a:rPr>
              <a:t>: Forest Garden</a:t>
            </a:r>
          </a:p>
        </p:txBody>
      </p:sp>
      <p:sp>
        <p:nvSpPr>
          <p:cNvPr name="TextBox 12" id="12"/>
          <p:cNvSpPr txBox="true"/>
          <p:nvPr/>
        </p:nvSpPr>
        <p:spPr>
          <a:xfrm rot="0">
            <a:off x="807529" y="2366756"/>
            <a:ext cx="7176838" cy="2657475"/>
          </a:xfrm>
          <a:prstGeom prst="rect">
            <a:avLst/>
          </a:prstGeom>
        </p:spPr>
        <p:txBody>
          <a:bodyPr anchor="t" rtlCol="false" tIns="0" lIns="0" bIns="0" rIns="0">
            <a:spAutoFit/>
          </a:bodyPr>
          <a:lstStyle/>
          <a:p>
            <a:pPr algn="ctr">
              <a:lnSpc>
                <a:spcPts val="4200"/>
              </a:lnSpc>
            </a:pPr>
            <a:r>
              <a:rPr lang="en-US" sz="3000">
                <a:solidFill>
                  <a:srgbClr val="FFFFFF"/>
                </a:solidFill>
                <a:latin typeface="Glacial Indifference"/>
                <a:ea typeface="Glacial Indifference"/>
                <a:cs typeface="Glacial Indifference"/>
                <a:sym typeface="Glacial Indifference"/>
              </a:rPr>
              <a:t>Deep in the Amazon Rainforest, on the border of Brazil and Peru, the local people have been taking part in a ten-year project to plant thousands more fruit trees in the existing rainforest.</a:t>
            </a:r>
          </a:p>
        </p:txBody>
      </p:sp>
      <p:sp>
        <p:nvSpPr>
          <p:cNvPr name="TextBox 13" id="13"/>
          <p:cNvSpPr txBox="true"/>
          <p:nvPr/>
        </p:nvSpPr>
        <p:spPr>
          <a:xfrm rot="0">
            <a:off x="10217873" y="5979527"/>
            <a:ext cx="6246199" cy="2124075"/>
          </a:xfrm>
          <a:prstGeom prst="rect">
            <a:avLst/>
          </a:prstGeom>
        </p:spPr>
        <p:txBody>
          <a:bodyPr anchor="t" rtlCol="false" tIns="0" lIns="0" bIns="0" rIns="0">
            <a:spAutoFit/>
          </a:bodyPr>
          <a:lstStyle/>
          <a:p>
            <a:pPr algn="ctr">
              <a:lnSpc>
                <a:spcPts val="4200"/>
              </a:lnSpc>
            </a:pPr>
            <a:r>
              <a:rPr lang="en-US" sz="3000">
                <a:solidFill>
                  <a:srgbClr val="FFFFFF"/>
                </a:solidFill>
                <a:latin typeface="Glacial Indifference"/>
                <a:ea typeface="Glacial Indifference"/>
                <a:cs typeface="Glacial Indifference"/>
                <a:sym typeface="Glacial Indifference"/>
              </a:rPr>
              <a:t>The trees are not only a habitat for wildlife, but they will also provide food for local people. So far 25,000 fruit trees have been planted.</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33902"/>
            <a:ext cx="18304747" cy="1653098"/>
          </a:xfrm>
          <a:custGeom>
            <a:avLst/>
            <a:gdLst/>
            <a:ahLst/>
            <a:cxnLst/>
            <a:rect r="r" b="b" t="t" l="l"/>
            <a:pathLst>
              <a:path h="1653098" w="18304747">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67606" y="7476080"/>
            <a:ext cx="2358333" cy="2214371"/>
          </a:xfrm>
          <a:custGeom>
            <a:avLst/>
            <a:gdLst/>
            <a:ahLst/>
            <a:cxnLst/>
            <a:rect r="r" b="b" t="t" l="l"/>
            <a:pathLst>
              <a:path h="2214371" w="2358333">
                <a:moveTo>
                  <a:pt x="0" y="0"/>
                </a:moveTo>
                <a:lnTo>
                  <a:pt x="2358333" y="0"/>
                </a:lnTo>
                <a:lnTo>
                  <a:pt x="2358333"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36633" y="9690451"/>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grpSp>
        <p:nvGrpSpPr>
          <p:cNvPr name="Group 6" id="6"/>
          <p:cNvGrpSpPr/>
          <p:nvPr/>
        </p:nvGrpSpPr>
        <p:grpSpPr>
          <a:xfrm rot="0">
            <a:off x="11270086" y="235525"/>
            <a:ext cx="6655853" cy="4346087"/>
            <a:chOff x="0" y="0"/>
            <a:chExt cx="1752982" cy="1144648"/>
          </a:xfrm>
        </p:grpSpPr>
        <p:sp>
          <p:nvSpPr>
            <p:cNvPr name="Freeform 7" id="7"/>
            <p:cNvSpPr/>
            <p:nvPr/>
          </p:nvSpPr>
          <p:spPr>
            <a:xfrm flipH="false" flipV="false" rot="0">
              <a:off x="0" y="0"/>
              <a:ext cx="1752982" cy="1144648"/>
            </a:xfrm>
            <a:custGeom>
              <a:avLst/>
              <a:gdLst/>
              <a:ahLst/>
              <a:cxnLst/>
              <a:rect r="r" b="b" t="t" l="l"/>
              <a:pathLst>
                <a:path h="1144648" w="1752982">
                  <a:moveTo>
                    <a:pt x="0" y="0"/>
                  </a:moveTo>
                  <a:lnTo>
                    <a:pt x="1752982" y="0"/>
                  </a:lnTo>
                  <a:lnTo>
                    <a:pt x="1752982" y="1144648"/>
                  </a:lnTo>
                  <a:lnTo>
                    <a:pt x="0" y="1144648"/>
                  </a:lnTo>
                  <a:close/>
                </a:path>
              </a:pathLst>
            </a:custGeom>
            <a:solidFill>
              <a:srgbClr val="FFE772"/>
            </a:solidFill>
          </p:spPr>
        </p:sp>
        <p:sp>
          <p:nvSpPr>
            <p:cNvPr name="TextBox 8" id="8"/>
            <p:cNvSpPr txBox="true"/>
            <p:nvPr/>
          </p:nvSpPr>
          <p:spPr>
            <a:xfrm>
              <a:off x="0" y="-38100"/>
              <a:ext cx="1752982" cy="1182748"/>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10182485" y="4441552"/>
            <a:ext cx="4071162" cy="2716576"/>
          </a:xfrm>
          <a:custGeom>
            <a:avLst/>
            <a:gdLst/>
            <a:ahLst/>
            <a:cxnLst/>
            <a:rect r="r" b="b" t="t" l="l"/>
            <a:pathLst>
              <a:path h="2716576" w="4071162">
                <a:moveTo>
                  <a:pt x="0" y="0"/>
                </a:moveTo>
                <a:lnTo>
                  <a:pt x="4071163" y="0"/>
                </a:lnTo>
                <a:lnTo>
                  <a:pt x="4071163" y="2716576"/>
                </a:lnTo>
                <a:lnTo>
                  <a:pt x="0" y="2716576"/>
                </a:lnTo>
                <a:lnTo>
                  <a:pt x="0" y="0"/>
                </a:lnTo>
                <a:close/>
              </a:path>
            </a:pathLst>
          </a:custGeom>
          <a:blipFill>
            <a:blip r:embed="rId9"/>
            <a:stretch>
              <a:fillRect l="-76" t="0" r="-76" b="0"/>
            </a:stretch>
          </a:blipFill>
        </p:spPr>
      </p:sp>
      <p:sp>
        <p:nvSpPr>
          <p:cNvPr name="Freeform 10" id="10"/>
          <p:cNvSpPr/>
          <p:nvPr/>
        </p:nvSpPr>
        <p:spPr>
          <a:xfrm flipH="false" flipV="false" rot="0">
            <a:off x="14749574" y="4441552"/>
            <a:ext cx="3412820" cy="2273792"/>
          </a:xfrm>
          <a:custGeom>
            <a:avLst/>
            <a:gdLst/>
            <a:ahLst/>
            <a:cxnLst/>
            <a:rect r="r" b="b" t="t" l="l"/>
            <a:pathLst>
              <a:path h="2273792" w="3412820">
                <a:moveTo>
                  <a:pt x="0" y="0"/>
                </a:moveTo>
                <a:lnTo>
                  <a:pt x="3412820" y="0"/>
                </a:lnTo>
                <a:lnTo>
                  <a:pt x="3412820" y="2273792"/>
                </a:lnTo>
                <a:lnTo>
                  <a:pt x="0" y="2273792"/>
                </a:lnTo>
                <a:lnTo>
                  <a:pt x="0" y="0"/>
                </a:lnTo>
                <a:close/>
              </a:path>
            </a:pathLst>
          </a:custGeom>
          <a:blipFill>
            <a:blip r:embed="rId10"/>
            <a:stretch>
              <a:fillRect l="0" t="-76" r="0" b="-76"/>
            </a:stretch>
          </a:blipFill>
        </p:spPr>
      </p:sp>
      <p:sp>
        <p:nvSpPr>
          <p:cNvPr name="Freeform 11" id="11"/>
          <p:cNvSpPr/>
          <p:nvPr/>
        </p:nvSpPr>
        <p:spPr>
          <a:xfrm flipH="false" flipV="false" rot="0">
            <a:off x="5757852" y="-270120"/>
            <a:ext cx="5512234" cy="3658745"/>
          </a:xfrm>
          <a:custGeom>
            <a:avLst/>
            <a:gdLst/>
            <a:ahLst/>
            <a:cxnLst/>
            <a:rect r="r" b="b" t="t" l="l"/>
            <a:pathLst>
              <a:path h="3658745" w="5512234">
                <a:moveTo>
                  <a:pt x="0" y="0"/>
                </a:moveTo>
                <a:lnTo>
                  <a:pt x="5512234" y="0"/>
                </a:lnTo>
                <a:lnTo>
                  <a:pt x="5512234" y="3658745"/>
                </a:lnTo>
                <a:lnTo>
                  <a:pt x="0" y="3658745"/>
                </a:lnTo>
                <a:lnTo>
                  <a:pt x="0" y="0"/>
                </a:lnTo>
                <a:close/>
              </a:path>
            </a:pathLst>
          </a:custGeom>
          <a:blipFill>
            <a:blip r:embed="rId11"/>
            <a:stretch>
              <a:fillRect l="0" t="0" r="0" b="0"/>
            </a:stretch>
          </a:blipFill>
        </p:spPr>
      </p:sp>
      <p:sp>
        <p:nvSpPr>
          <p:cNvPr name="Freeform 12" id="12"/>
          <p:cNvSpPr/>
          <p:nvPr/>
        </p:nvSpPr>
        <p:spPr>
          <a:xfrm flipH="false" flipV="false" rot="0">
            <a:off x="9581540" y="7158128"/>
            <a:ext cx="2298876" cy="3456957"/>
          </a:xfrm>
          <a:custGeom>
            <a:avLst/>
            <a:gdLst/>
            <a:ahLst/>
            <a:cxnLst/>
            <a:rect r="r" b="b" t="t" l="l"/>
            <a:pathLst>
              <a:path h="3456957" w="2298876">
                <a:moveTo>
                  <a:pt x="0" y="0"/>
                </a:moveTo>
                <a:lnTo>
                  <a:pt x="2298876" y="0"/>
                </a:lnTo>
                <a:lnTo>
                  <a:pt x="2298876" y="3456957"/>
                </a:lnTo>
                <a:lnTo>
                  <a:pt x="0" y="3456957"/>
                </a:lnTo>
                <a:lnTo>
                  <a:pt x="0" y="0"/>
                </a:lnTo>
                <a:close/>
              </a:path>
            </a:pathLst>
          </a:custGeom>
          <a:blipFill>
            <a:blip r:embed="rId12"/>
            <a:stretch>
              <a:fillRect l="0" t="0" r="0" b="0"/>
            </a:stretch>
          </a:blipFill>
        </p:spPr>
      </p:sp>
      <p:sp>
        <p:nvSpPr>
          <p:cNvPr name="Freeform 13" id="13"/>
          <p:cNvSpPr/>
          <p:nvPr/>
        </p:nvSpPr>
        <p:spPr>
          <a:xfrm flipH="false" flipV="false" rot="0">
            <a:off x="11259182" y="6230761"/>
            <a:ext cx="2994466" cy="5311691"/>
          </a:xfrm>
          <a:custGeom>
            <a:avLst/>
            <a:gdLst/>
            <a:ahLst/>
            <a:cxnLst/>
            <a:rect r="r" b="b" t="t" l="l"/>
            <a:pathLst>
              <a:path h="5311691" w="2994466">
                <a:moveTo>
                  <a:pt x="0" y="0"/>
                </a:moveTo>
                <a:lnTo>
                  <a:pt x="2994466" y="0"/>
                </a:lnTo>
                <a:lnTo>
                  <a:pt x="2994466" y="5311691"/>
                </a:lnTo>
                <a:lnTo>
                  <a:pt x="0" y="5311691"/>
                </a:lnTo>
                <a:lnTo>
                  <a:pt x="0" y="0"/>
                </a:lnTo>
                <a:close/>
              </a:path>
            </a:pathLst>
          </a:custGeom>
          <a:blipFill>
            <a:blip r:embed="rId13"/>
            <a:stretch>
              <a:fillRect l="0" t="0" r="0" b="0"/>
            </a:stretch>
          </a:blipFill>
        </p:spPr>
      </p:sp>
      <p:sp>
        <p:nvSpPr>
          <p:cNvPr name="Freeform 14" id="14"/>
          <p:cNvSpPr/>
          <p:nvPr/>
        </p:nvSpPr>
        <p:spPr>
          <a:xfrm flipH="false" flipV="false" rot="0">
            <a:off x="13019047" y="8886606"/>
            <a:ext cx="2163055" cy="1443839"/>
          </a:xfrm>
          <a:custGeom>
            <a:avLst/>
            <a:gdLst/>
            <a:ahLst/>
            <a:cxnLst/>
            <a:rect r="r" b="b" t="t" l="l"/>
            <a:pathLst>
              <a:path h="1443839" w="2163055">
                <a:moveTo>
                  <a:pt x="0" y="0"/>
                </a:moveTo>
                <a:lnTo>
                  <a:pt x="2163055" y="0"/>
                </a:lnTo>
                <a:lnTo>
                  <a:pt x="2163055" y="1443839"/>
                </a:lnTo>
                <a:lnTo>
                  <a:pt x="0" y="1443839"/>
                </a:lnTo>
                <a:lnTo>
                  <a:pt x="0" y="0"/>
                </a:lnTo>
                <a:close/>
              </a:path>
            </a:pathLst>
          </a:custGeom>
          <a:blipFill>
            <a:blip r:embed="rId14"/>
            <a:stretch>
              <a:fillRect l="0" t="0" r="0" b="0"/>
            </a:stretch>
          </a:blipFill>
        </p:spPr>
      </p:sp>
      <p:sp>
        <p:nvSpPr>
          <p:cNvPr name="TextBox 15" id="15"/>
          <p:cNvSpPr txBox="true"/>
          <p:nvPr/>
        </p:nvSpPr>
        <p:spPr>
          <a:xfrm rot="0">
            <a:off x="367010" y="2275365"/>
            <a:ext cx="9815475" cy="6740525"/>
          </a:xfrm>
          <a:prstGeom prst="rect">
            <a:avLst/>
          </a:prstGeom>
        </p:spPr>
        <p:txBody>
          <a:bodyPr anchor="t" rtlCol="false" tIns="0" lIns="0" bIns="0" rIns="0">
            <a:spAutoFit/>
          </a:bodyPr>
          <a:lstStyle/>
          <a:p>
            <a:pPr algn="l">
              <a:lnSpc>
                <a:spcPts val="7000"/>
              </a:lnSpc>
            </a:pPr>
            <a:r>
              <a:rPr lang="en-US" sz="5000" b="true">
                <a:solidFill>
                  <a:srgbClr val="2C3990"/>
                </a:solidFill>
                <a:latin typeface="Glacial Indifference Bold"/>
                <a:ea typeface="Glacial Indifference Bold"/>
                <a:cs typeface="Glacial Indifference Bold"/>
                <a:sym typeface="Glacial Indifference Bold"/>
              </a:rPr>
              <a:t>Afforestation </a:t>
            </a:r>
            <a:r>
              <a:rPr lang="en-US" sz="5000">
                <a:solidFill>
                  <a:srgbClr val="2C3990"/>
                </a:solidFill>
                <a:latin typeface="Glacial Indifference"/>
                <a:ea typeface="Glacial Indifference"/>
                <a:cs typeface="Glacial Indifference"/>
                <a:sym typeface="Glacial Indifference"/>
              </a:rPr>
              <a:t>is planting trees in areas which have never had forest in.</a:t>
            </a:r>
          </a:p>
          <a:p>
            <a:pPr algn="l">
              <a:lnSpc>
                <a:spcPts val="4480"/>
              </a:lnSpc>
            </a:pPr>
          </a:p>
          <a:p>
            <a:pPr algn="l">
              <a:lnSpc>
                <a:spcPts val="7000"/>
              </a:lnSpc>
            </a:pPr>
            <a:r>
              <a:rPr lang="en-US" sz="5000">
                <a:solidFill>
                  <a:srgbClr val="2C3990"/>
                </a:solidFill>
                <a:latin typeface="Glacial Indifference"/>
                <a:ea typeface="Glacial Indifference"/>
                <a:cs typeface="Glacial Indifference"/>
                <a:sym typeface="Glacial Indifference"/>
              </a:rPr>
              <a:t>It creates new forests and helps fight climate change, as the new trees start absorbing and storing carbon from the atmosphere.</a:t>
            </a:r>
          </a:p>
        </p:txBody>
      </p:sp>
      <p:sp>
        <p:nvSpPr>
          <p:cNvPr name="TextBox 16" id="16"/>
          <p:cNvSpPr txBox="true"/>
          <p:nvPr/>
        </p:nvSpPr>
        <p:spPr>
          <a:xfrm rot="0">
            <a:off x="367010" y="266666"/>
            <a:ext cx="6153197"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Afforestation</a:t>
            </a:r>
          </a:p>
        </p:txBody>
      </p:sp>
      <p:sp>
        <p:nvSpPr>
          <p:cNvPr name="TextBox 17" id="17"/>
          <p:cNvSpPr txBox="true"/>
          <p:nvPr/>
        </p:nvSpPr>
        <p:spPr>
          <a:xfrm rot="0">
            <a:off x="11441683" y="498241"/>
            <a:ext cx="6312659" cy="3724274"/>
          </a:xfrm>
          <a:prstGeom prst="rect">
            <a:avLst/>
          </a:prstGeom>
        </p:spPr>
        <p:txBody>
          <a:bodyPr anchor="t" rtlCol="false" tIns="0" lIns="0" bIns="0" rIns="0">
            <a:spAutoFit/>
          </a:bodyPr>
          <a:lstStyle/>
          <a:p>
            <a:pPr algn="ctr">
              <a:lnSpc>
                <a:spcPts val="4200"/>
              </a:lnSpc>
              <a:spcBef>
                <a:spcPct val="0"/>
              </a:spcBef>
            </a:pPr>
            <a:r>
              <a:rPr lang="en-US" sz="3000">
                <a:solidFill>
                  <a:srgbClr val="2C3990"/>
                </a:solidFill>
                <a:latin typeface="Glacial Indifference"/>
                <a:ea typeface="Glacial Indifference"/>
                <a:cs typeface="Glacial Indifference"/>
                <a:sym typeface="Glacial Indifference"/>
              </a:rPr>
              <a:t>Afforestation can create </a:t>
            </a:r>
            <a:r>
              <a:rPr lang="en-US" b="true" sz="3000">
                <a:solidFill>
                  <a:srgbClr val="2C3990"/>
                </a:solidFill>
                <a:latin typeface="Glacial Indifference Bold"/>
                <a:ea typeface="Glacial Indifference Bold"/>
                <a:cs typeface="Glacial Indifference Bold"/>
                <a:sym typeface="Glacial Indifference Bold"/>
              </a:rPr>
              <a:t>wildlife corridors</a:t>
            </a:r>
            <a:r>
              <a:rPr lang="en-US" sz="3000">
                <a:solidFill>
                  <a:srgbClr val="2C3990"/>
                </a:solidFill>
                <a:latin typeface="Glacial Indifference"/>
                <a:ea typeface="Glacial Indifference"/>
                <a:cs typeface="Glacial Indifference"/>
                <a:sym typeface="Glacial Indifference"/>
              </a:rPr>
              <a:t>, linking up existing forests with new areas of forest. This allows animals to safely travel between areas and access more food. More space also supports more animals, so the population of different species grows.</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109" t="-38243" r="-16606" b="0"/>
            </a:stretch>
          </a:blipFill>
        </p:spPr>
      </p:sp>
      <p:grpSp>
        <p:nvGrpSpPr>
          <p:cNvPr name="Group 3" id="3"/>
          <p:cNvGrpSpPr/>
          <p:nvPr/>
        </p:nvGrpSpPr>
        <p:grpSpPr>
          <a:xfrm rot="0">
            <a:off x="180629" y="240304"/>
            <a:ext cx="12162054" cy="1359359"/>
            <a:chOff x="0" y="0"/>
            <a:chExt cx="3203175" cy="358020"/>
          </a:xfrm>
        </p:grpSpPr>
        <p:sp>
          <p:nvSpPr>
            <p:cNvPr name="Freeform 4" id="4"/>
            <p:cNvSpPr/>
            <p:nvPr/>
          </p:nvSpPr>
          <p:spPr>
            <a:xfrm flipH="false" flipV="false" rot="0">
              <a:off x="0" y="0"/>
              <a:ext cx="3203175" cy="358020"/>
            </a:xfrm>
            <a:custGeom>
              <a:avLst/>
              <a:gdLst/>
              <a:ahLst/>
              <a:cxnLst/>
              <a:rect r="r" b="b" t="t" l="l"/>
              <a:pathLst>
                <a:path h="358020" w="3203175">
                  <a:moveTo>
                    <a:pt x="0" y="0"/>
                  </a:moveTo>
                  <a:lnTo>
                    <a:pt x="3203175" y="0"/>
                  </a:lnTo>
                  <a:lnTo>
                    <a:pt x="3203175" y="358020"/>
                  </a:lnTo>
                  <a:lnTo>
                    <a:pt x="0" y="358020"/>
                  </a:lnTo>
                  <a:close/>
                </a:path>
              </a:pathLst>
            </a:custGeom>
            <a:solidFill>
              <a:srgbClr val="ADD866"/>
            </a:solidFill>
          </p:spPr>
        </p:sp>
        <p:sp>
          <p:nvSpPr>
            <p:cNvPr name="TextBox 5" id="5"/>
            <p:cNvSpPr txBox="true"/>
            <p:nvPr/>
          </p:nvSpPr>
          <p:spPr>
            <a:xfrm>
              <a:off x="0" y="-38100"/>
              <a:ext cx="3203175" cy="396120"/>
            </a:xfrm>
            <a:prstGeom prst="rect">
              <a:avLst/>
            </a:prstGeom>
          </p:spPr>
          <p:txBody>
            <a:bodyPr anchor="ctr" rtlCol="false" tIns="50800" lIns="50800" bIns="50800" rIns="50800"/>
            <a:lstStyle/>
            <a:p>
              <a:pPr algn="ctr">
                <a:lnSpc>
                  <a:spcPts val="2659"/>
                </a:lnSpc>
              </a:pPr>
            </a:p>
          </p:txBody>
        </p:sp>
      </p:grpSp>
      <p:sp>
        <p:nvSpPr>
          <p:cNvPr name="Freeform 6" id="6"/>
          <p:cNvSpPr/>
          <p:nvPr/>
        </p:nvSpPr>
        <p:spPr>
          <a:xfrm flipH="false" flipV="false" rot="0">
            <a:off x="508255" y="1982903"/>
            <a:ext cx="7775388" cy="3491856"/>
          </a:xfrm>
          <a:custGeom>
            <a:avLst/>
            <a:gdLst/>
            <a:ahLst/>
            <a:cxnLst/>
            <a:rect r="r" b="b" t="t" l="l"/>
            <a:pathLst>
              <a:path h="3491856" w="7775388">
                <a:moveTo>
                  <a:pt x="0" y="0"/>
                </a:moveTo>
                <a:lnTo>
                  <a:pt x="7775387" y="0"/>
                </a:lnTo>
                <a:lnTo>
                  <a:pt x="7775387" y="3491855"/>
                </a:lnTo>
                <a:lnTo>
                  <a:pt x="0" y="349185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8793733" y="4947536"/>
            <a:ext cx="9235359" cy="4147516"/>
          </a:xfrm>
          <a:custGeom>
            <a:avLst/>
            <a:gdLst/>
            <a:ahLst/>
            <a:cxnLst/>
            <a:rect r="r" b="b" t="t" l="l"/>
            <a:pathLst>
              <a:path h="4147516" w="9235359">
                <a:moveTo>
                  <a:pt x="0" y="0"/>
                </a:moveTo>
                <a:lnTo>
                  <a:pt x="9235359" y="0"/>
                </a:lnTo>
                <a:lnTo>
                  <a:pt x="9235359" y="4147515"/>
                </a:lnTo>
                <a:lnTo>
                  <a:pt x="0" y="414751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8" id="8"/>
          <p:cNvSpPr txBox="true"/>
          <p:nvPr/>
        </p:nvSpPr>
        <p:spPr>
          <a:xfrm rot="0">
            <a:off x="367010" y="266666"/>
            <a:ext cx="15099270" cy="1076326"/>
          </a:xfrm>
          <a:prstGeom prst="rect">
            <a:avLst/>
          </a:prstGeom>
        </p:spPr>
        <p:txBody>
          <a:bodyPr anchor="t" rtlCol="false" tIns="0" lIns="0" bIns="0" rIns="0">
            <a:spAutoFit/>
          </a:bodyPr>
          <a:lstStyle/>
          <a:p>
            <a:pPr algn="l">
              <a:lnSpc>
                <a:spcPts val="8399"/>
              </a:lnSpc>
            </a:pPr>
            <a:r>
              <a:rPr lang="en-US" sz="5999" b="true">
                <a:solidFill>
                  <a:srgbClr val="FFFFFF"/>
                </a:solidFill>
                <a:latin typeface="Poppins Bold"/>
                <a:ea typeface="Poppins Bold"/>
                <a:cs typeface="Poppins Bold"/>
                <a:sym typeface="Poppins Bold"/>
              </a:rPr>
              <a:t>Case Study </a:t>
            </a:r>
            <a:r>
              <a:rPr lang="en-US" sz="5999" b="true">
                <a:solidFill>
                  <a:srgbClr val="FFFFFF"/>
                </a:solidFill>
                <a:latin typeface="Poppins Bold"/>
                <a:ea typeface="Poppins Bold"/>
                <a:cs typeface="Poppins Bold"/>
                <a:sym typeface="Poppins Bold"/>
              </a:rPr>
              <a:t>: Great Green Wall</a:t>
            </a:r>
          </a:p>
        </p:txBody>
      </p:sp>
      <p:sp>
        <p:nvSpPr>
          <p:cNvPr name="TextBox 9" id="9"/>
          <p:cNvSpPr txBox="true"/>
          <p:nvPr/>
        </p:nvSpPr>
        <p:spPr>
          <a:xfrm rot="0">
            <a:off x="807529" y="2366756"/>
            <a:ext cx="7176838" cy="2657475"/>
          </a:xfrm>
          <a:prstGeom prst="rect">
            <a:avLst/>
          </a:prstGeom>
        </p:spPr>
        <p:txBody>
          <a:bodyPr anchor="t" rtlCol="false" tIns="0" lIns="0" bIns="0" rIns="0">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For over 40 years China carried out a green wall project, surrounding its largest deserts, the Taklamakan and Gobi deserts, with shrubs and trees. This green wall stretches over 1,900 miles around the deserts.</a:t>
            </a:r>
          </a:p>
        </p:txBody>
      </p:sp>
      <p:sp>
        <p:nvSpPr>
          <p:cNvPr name="TextBox 10" id="10"/>
          <p:cNvSpPr txBox="true"/>
          <p:nvPr/>
        </p:nvSpPr>
        <p:spPr>
          <a:xfrm rot="0">
            <a:off x="9220081" y="5392518"/>
            <a:ext cx="8382662" cy="3190875"/>
          </a:xfrm>
          <a:prstGeom prst="rect">
            <a:avLst/>
          </a:prstGeom>
        </p:spPr>
        <p:txBody>
          <a:bodyPr anchor="t" rtlCol="false" tIns="0" lIns="0" bIns="0" rIns="0">
            <a:spAutoFit/>
          </a:bodyPr>
          <a:lstStyle/>
          <a:p>
            <a:pPr algn="ctr">
              <a:lnSpc>
                <a:spcPts val="4200"/>
              </a:lnSpc>
            </a:pPr>
            <a:r>
              <a:rPr lang="en-US" sz="3000">
                <a:solidFill>
                  <a:srgbClr val="2C3990"/>
                </a:solidFill>
                <a:latin typeface="Glacial Indifference"/>
                <a:ea typeface="Glacial Indifference"/>
                <a:cs typeface="Glacial Indifference"/>
                <a:sym typeface="Glacial Indifference"/>
              </a:rPr>
              <a:t>The green wall was put in to stop more land turning into desert. Local people used to experience huge dust storms which were getting worse as the desert grew. However, since the green wall project, there have been fewer dust storms leading to better quality air for the people who live there.</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33902"/>
            <a:ext cx="18304747" cy="1653098"/>
          </a:xfrm>
          <a:custGeom>
            <a:avLst/>
            <a:gdLst/>
            <a:ahLst/>
            <a:cxnLst/>
            <a:rect r="r" b="b" t="t" l="l"/>
            <a:pathLst>
              <a:path h="1653098" w="18304747">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67606" y="7476080"/>
            <a:ext cx="2358333" cy="2214371"/>
          </a:xfrm>
          <a:custGeom>
            <a:avLst/>
            <a:gdLst/>
            <a:ahLst/>
            <a:cxnLst/>
            <a:rect r="r" b="b" t="t" l="l"/>
            <a:pathLst>
              <a:path h="2214371" w="2358333">
                <a:moveTo>
                  <a:pt x="0" y="0"/>
                </a:moveTo>
                <a:lnTo>
                  <a:pt x="2358333" y="0"/>
                </a:lnTo>
                <a:lnTo>
                  <a:pt x="2358333"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36633" y="9690451"/>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grpSp>
        <p:nvGrpSpPr>
          <p:cNvPr name="Group 6" id="6"/>
          <p:cNvGrpSpPr/>
          <p:nvPr/>
        </p:nvGrpSpPr>
        <p:grpSpPr>
          <a:xfrm rot="0">
            <a:off x="10999966" y="438116"/>
            <a:ext cx="6925973" cy="2837914"/>
            <a:chOff x="0" y="0"/>
            <a:chExt cx="1824125" cy="747434"/>
          </a:xfrm>
        </p:grpSpPr>
        <p:sp>
          <p:nvSpPr>
            <p:cNvPr name="Freeform 7" id="7"/>
            <p:cNvSpPr/>
            <p:nvPr/>
          </p:nvSpPr>
          <p:spPr>
            <a:xfrm flipH="false" flipV="false" rot="0">
              <a:off x="0" y="0"/>
              <a:ext cx="1824125" cy="747434"/>
            </a:xfrm>
            <a:custGeom>
              <a:avLst/>
              <a:gdLst/>
              <a:ahLst/>
              <a:cxnLst/>
              <a:rect r="r" b="b" t="t" l="l"/>
              <a:pathLst>
                <a:path h="747434" w="1824125">
                  <a:moveTo>
                    <a:pt x="0" y="0"/>
                  </a:moveTo>
                  <a:lnTo>
                    <a:pt x="1824125" y="0"/>
                  </a:lnTo>
                  <a:lnTo>
                    <a:pt x="1824125" y="747434"/>
                  </a:lnTo>
                  <a:lnTo>
                    <a:pt x="0" y="747434"/>
                  </a:lnTo>
                  <a:close/>
                </a:path>
              </a:pathLst>
            </a:custGeom>
            <a:solidFill>
              <a:srgbClr val="D3D3D3"/>
            </a:solidFill>
          </p:spPr>
        </p:sp>
        <p:sp>
          <p:nvSpPr>
            <p:cNvPr name="TextBox 8" id="8"/>
            <p:cNvSpPr txBox="true"/>
            <p:nvPr/>
          </p:nvSpPr>
          <p:spPr>
            <a:xfrm>
              <a:off x="0" y="-38100"/>
              <a:ext cx="1824125" cy="785534"/>
            </a:xfrm>
            <a:prstGeom prst="rect">
              <a:avLst/>
            </a:prstGeom>
          </p:spPr>
          <p:txBody>
            <a:bodyPr anchor="ctr" rtlCol="false" tIns="50800" lIns="50800" bIns="50800" rIns="50800"/>
            <a:lstStyle/>
            <a:p>
              <a:pPr algn="ctr">
                <a:lnSpc>
                  <a:spcPts val="2659"/>
                </a:lnSpc>
              </a:pPr>
            </a:p>
          </p:txBody>
        </p:sp>
      </p:grpSp>
      <p:grpSp>
        <p:nvGrpSpPr>
          <p:cNvPr name="Group 9" id="9"/>
          <p:cNvGrpSpPr/>
          <p:nvPr/>
        </p:nvGrpSpPr>
        <p:grpSpPr>
          <a:xfrm rot="0">
            <a:off x="11313941" y="3487137"/>
            <a:ext cx="2566350" cy="2566350"/>
            <a:chOff x="0" y="0"/>
            <a:chExt cx="812800" cy="812800"/>
          </a:xfrm>
        </p:grpSpPr>
        <p:sp>
          <p:nvSpPr>
            <p:cNvPr name="Freeform 10" id="10"/>
            <p:cNvSpPr/>
            <p:nvPr/>
          </p:nvSpPr>
          <p:spPr>
            <a:xfrm flipH="false" flipV="false" rot="0">
              <a:off x="0" y="0"/>
              <a:ext cx="812800" cy="812800"/>
            </a:xfrm>
            <a:custGeom>
              <a:avLst/>
              <a:gdLst/>
              <a:ahLst/>
              <a:cxnLst/>
              <a:rect r="r" b="b" t="t" l="l"/>
              <a:pathLst>
                <a:path h="812800" w="812800">
                  <a:moveTo>
                    <a:pt x="69384" y="0"/>
                  </a:moveTo>
                  <a:lnTo>
                    <a:pt x="743416" y="0"/>
                  </a:lnTo>
                  <a:cubicBezTo>
                    <a:pt x="781736" y="0"/>
                    <a:pt x="812800" y="31064"/>
                    <a:pt x="812800" y="69384"/>
                  </a:cubicBezTo>
                  <a:lnTo>
                    <a:pt x="812800" y="743416"/>
                  </a:lnTo>
                  <a:cubicBezTo>
                    <a:pt x="812800" y="781736"/>
                    <a:pt x="781736" y="812800"/>
                    <a:pt x="743416" y="812800"/>
                  </a:cubicBezTo>
                  <a:lnTo>
                    <a:pt x="69384" y="812800"/>
                  </a:lnTo>
                  <a:cubicBezTo>
                    <a:pt x="31064" y="812800"/>
                    <a:pt x="0" y="781736"/>
                    <a:pt x="0" y="743416"/>
                  </a:cubicBezTo>
                  <a:lnTo>
                    <a:pt x="0" y="69384"/>
                  </a:lnTo>
                  <a:cubicBezTo>
                    <a:pt x="0" y="31064"/>
                    <a:pt x="31064" y="0"/>
                    <a:pt x="69384" y="0"/>
                  </a:cubicBezTo>
                  <a:close/>
                </a:path>
              </a:pathLst>
            </a:custGeom>
            <a:blipFill>
              <a:blip r:embed="rId9"/>
              <a:stretch>
                <a:fillRect l="-25046" t="0" r="-25046" b="0"/>
              </a:stretch>
            </a:blipFill>
          </p:spPr>
        </p:sp>
      </p:grpSp>
      <p:grpSp>
        <p:nvGrpSpPr>
          <p:cNvPr name="Group 11" id="11"/>
          <p:cNvGrpSpPr/>
          <p:nvPr/>
        </p:nvGrpSpPr>
        <p:grpSpPr>
          <a:xfrm rot="0">
            <a:off x="15011746" y="4242436"/>
            <a:ext cx="2607536" cy="2607536"/>
            <a:chOff x="0" y="0"/>
            <a:chExt cx="812800" cy="812800"/>
          </a:xfrm>
        </p:grpSpPr>
        <p:sp>
          <p:nvSpPr>
            <p:cNvPr name="Freeform 12" id="12"/>
            <p:cNvSpPr/>
            <p:nvPr/>
          </p:nvSpPr>
          <p:spPr>
            <a:xfrm flipH="false" flipV="false" rot="0">
              <a:off x="0" y="0"/>
              <a:ext cx="812800" cy="812800"/>
            </a:xfrm>
            <a:custGeom>
              <a:avLst/>
              <a:gdLst/>
              <a:ahLst/>
              <a:cxnLst/>
              <a:rect r="r" b="b" t="t" l="l"/>
              <a:pathLst>
                <a:path h="812800" w="812800">
                  <a:moveTo>
                    <a:pt x="68288" y="0"/>
                  </a:moveTo>
                  <a:lnTo>
                    <a:pt x="744512" y="0"/>
                  </a:lnTo>
                  <a:cubicBezTo>
                    <a:pt x="762623" y="0"/>
                    <a:pt x="779992" y="7195"/>
                    <a:pt x="792799" y="20001"/>
                  </a:cubicBezTo>
                  <a:cubicBezTo>
                    <a:pt x="805605" y="32808"/>
                    <a:pt x="812800" y="50177"/>
                    <a:pt x="812800" y="68288"/>
                  </a:cubicBezTo>
                  <a:lnTo>
                    <a:pt x="812800" y="744512"/>
                  </a:lnTo>
                  <a:cubicBezTo>
                    <a:pt x="812800" y="762623"/>
                    <a:pt x="805605" y="779992"/>
                    <a:pt x="792799" y="792799"/>
                  </a:cubicBezTo>
                  <a:cubicBezTo>
                    <a:pt x="779992" y="805605"/>
                    <a:pt x="762623" y="812800"/>
                    <a:pt x="744512" y="812800"/>
                  </a:cubicBezTo>
                  <a:lnTo>
                    <a:pt x="68288" y="812800"/>
                  </a:lnTo>
                  <a:cubicBezTo>
                    <a:pt x="50177" y="812800"/>
                    <a:pt x="32808" y="805605"/>
                    <a:pt x="20001" y="792799"/>
                  </a:cubicBezTo>
                  <a:cubicBezTo>
                    <a:pt x="7195" y="779992"/>
                    <a:pt x="0" y="762623"/>
                    <a:pt x="0" y="744512"/>
                  </a:cubicBezTo>
                  <a:lnTo>
                    <a:pt x="0" y="68288"/>
                  </a:lnTo>
                  <a:cubicBezTo>
                    <a:pt x="0" y="50177"/>
                    <a:pt x="7195" y="32808"/>
                    <a:pt x="20001" y="20001"/>
                  </a:cubicBezTo>
                  <a:cubicBezTo>
                    <a:pt x="32808" y="7195"/>
                    <a:pt x="50177" y="0"/>
                    <a:pt x="68288" y="0"/>
                  </a:cubicBezTo>
                  <a:close/>
                </a:path>
              </a:pathLst>
            </a:custGeom>
            <a:blipFill>
              <a:blip r:embed="rId10"/>
              <a:stretch>
                <a:fillRect l="-25046" t="0" r="-25046" b="0"/>
              </a:stretch>
            </a:blipFill>
          </p:spPr>
        </p:sp>
      </p:grpSp>
      <p:grpSp>
        <p:nvGrpSpPr>
          <p:cNvPr name="Group 13" id="13"/>
          <p:cNvGrpSpPr/>
          <p:nvPr/>
        </p:nvGrpSpPr>
        <p:grpSpPr>
          <a:xfrm rot="0">
            <a:off x="12391823" y="6264595"/>
            <a:ext cx="2318671" cy="2318671"/>
            <a:chOff x="0" y="0"/>
            <a:chExt cx="812800" cy="812800"/>
          </a:xfrm>
        </p:grpSpPr>
        <p:sp>
          <p:nvSpPr>
            <p:cNvPr name="Freeform 14" id="14"/>
            <p:cNvSpPr/>
            <p:nvPr/>
          </p:nvSpPr>
          <p:spPr>
            <a:xfrm flipH="false" flipV="false" rot="0">
              <a:off x="0" y="0"/>
              <a:ext cx="812800" cy="812800"/>
            </a:xfrm>
            <a:custGeom>
              <a:avLst/>
              <a:gdLst/>
              <a:ahLst/>
              <a:cxnLst/>
              <a:rect r="r" b="b" t="t" l="l"/>
              <a:pathLst>
                <a:path h="812800" w="812800">
                  <a:moveTo>
                    <a:pt x="76796" y="0"/>
                  </a:moveTo>
                  <a:lnTo>
                    <a:pt x="736004" y="0"/>
                  </a:lnTo>
                  <a:cubicBezTo>
                    <a:pt x="778417" y="0"/>
                    <a:pt x="812800" y="34383"/>
                    <a:pt x="812800" y="76796"/>
                  </a:cubicBezTo>
                  <a:lnTo>
                    <a:pt x="812800" y="736004"/>
                  </a:lnTo>
                  <a:cubicBezTo>
                    <a:pt x="812800" y="778417"/>
                    <a:pt x="778417" y="812800"/>
                    <a:pt x="736004" y="812800"/>
                  </a:cubicBezTo>
                  <a:lnTo>
                    <a:pt x="76796" y="812800"/>
                  </a:lnTo>
                  <a:cubicBezTo>
                    <a:pt x="34383" y="812800"/>
                    <a:pt x="0" y="778417"/>
                    <a:pt x="0" y="736004"/>
                  </a:cubicBezTo>
                  <a:lnTo>
                    <a:pt x="0" y="76796"/>
                  </a:lnTo>
                  <a:cubicBezTo>
                    <a:pt x="0" y="34383"/>
                    <a:pt x="34383" y="0"/>
                    <a:pt x="76796" y="0"/>
                  </a:cubicBezTo>
                  <a:close/>
                </a:path>
              </a:pathLst>
            </a:custGeom>
            <a:blipFill>
              <a:blip r:embed="rId11"/>
              <a:stretch>
                <a:fillRect l="-18259" t="0" r="-18259" b="0"/>
              </a:stretch>
            </a:blipFill>
          </p:spPr>
        </p:sp>
      </p:grpSp>
      <p:sp>
        <p:nvSpPr>
          <p:cNvPr name="Freeform 15" id="15"/>
          <p:cNvSpPr/>
          <p:nvPr/>
        </p:nvSpPr>
        <p:spPr>
          <a:xfrm flipH="false" flipV="false" rot="0">
            <a:off x="1648421" y="6857558"/>
            <a:ext cx="5342389" cy="3552689"/>
          </a:xfrm>
          <a:custGeom>
            <a:avLst/>
            <a:gdLst/>
            <a:ahLst/>
            <a:cxnLst/>
            <a:rect r="r" b="b" t="t" l="l"/>
            <a:pathLst>
              <a:path h="3552689" w="5342389">
                <a:moveTo>
                  <a:pt x="0" y="0"/>
                </a:moveTo>
                <a:lnTo>
                  <a:pt x="5342389" y="0"/>
                </a:lnTo>
                <a:lnTo>
                  <a:pt x="5342389" y="3552689"/>
                </a:lnTo>
                <a:lnTo>
                  <a:pt x="0" y="3552689"/>
                </a:lnTo>
                <a:lnTo>
                  <a:pt x="0" y="0"/>
                </a:lnTo>
                <a:close/>
              </a:path>
            </a:pathLst>
          </a:custGeom>
          <a:blipFill>
            <a:blip r:embed="rId12"/>
            <a:stretch>
              <a:fillRect l="0" t="0" r="0" b="0"/>
            </a:stretch>
          </a:blipFill>
        </p:spPr>
      </p:sp>
      <p:sp>
        <p:nvSpPr>
          <p:cNvPr name="Freeform 16" id="16"/>
          <p:cNvSpPr/>
          <p:nvPr/>
        </p:nvSpPr>
        <p:spPr>
          <a:xfrm flipH="false" flipV="false" rot="0">
            <a:off x="6143537" y="7858045"/>
            <a:ext cx="1694545" cy="3204813"/>
          </a:xfrm>
          <a:custGeom>
            <a:avLst/>
            <a:gdLst/>
            <a:ahLst/>
            <a:cxnLst/>
            <a:rect r="r" b="b" t="t" l="l"/>
            <a:pathLst>
              <a:path h="3204813" w="1694545">
                <a:moveTo>
                  <a:pt x="0" y="0"/>
                </a:moveTo>
                <a:lnTo>
                  <a:pt x="1694545" y="0"/>
                </a:lnTo>
                <a:lnTo>
                  <a:pt x="1694545" y="3204813"/>
                </a:lnTo>
                <a:lnTo>
                  <a:pt x="0" y="3204813"/>
                </a:lnTo>
                <a:lnTo>
                  <a:pt x="0" y="0"/>
                </a:lnTo>
                <a:close/>
              </a:path>
            </a:pathLst>
          </a:custGeom>
          <a:blipFill>
            <a:blip r:embed="rId13"/>
            <a:stretch>
              <a:fillRect l="0" t="0" r="0" b="0"/>
            </a:stretch>
          </a:blipFill>
        </p:spPr>
      </p:sp>
      <p:sp>
        <p:nvSpPr>
          <p:cNvPr name="Freeform 17" id="17"/>
          <p:cNvSpPr/>
          <p:nvPr/>
        </p:nvSpPr>
        <p:spPr>
          <a:xfrm flipH="false" flipV="false" rot="0">
            <a:off x="-236229" y="7743842"/>
            <a:ext cx="2158554" cy="3233788"/>
          </a:xfrm>
          <a:custGeom>
            <a:avLst/>
            <a:gdLst/>
            <a:ahLst/>
            <a:cxnLst/>
            <a:rect r="r" b="b" t="t" l="l"/>
            <a:pathLst>
              <a:path h="3233788" w="2158554">
                <a:moveTo>
                  <a:pt x="0" y="0"/>
                </a:moveTo>
                <a:lnTo>
                  <a:pt x="2158554" y="0"/>
                </a:lnTo>
                <a:lnTo>
                  <a:pt x="2158554" y="3233788"/>
                </a:lnTo>
                <a:lnTo>
                  <a:pt x="0" y="3233788"/>
                </a:lnTo>
                <a:lnTo>
                  <a:pt x="0" y="0"/>
                </a:lnTo>
                <a:close/>
              </a:path>
            </a:pathLst>
          </a:custGeom>
          <a:blipFill>
            <a:blip r:embed="rId14"/>
            <a:stretch>
              <a:fillRect l="0" t="0" r="0" b="0"/>
            </a:stretch>
          </a:blipFill>
        </p:spPr>
      </p:sp>
      <p:sp>
        <p:nvSpPr>
          <p:cNvPr name="Freeform 18" id="18"/>
          <p:cNvSpPr/>
          <p:nvPr/>
        </p:nvSpPr>
        <p:spPr>
          <a:xfrm flipH="false" flipV="false" rot="0">
            <a:off x="7368328" y="8773266"/>
            <a:ext cx="2753276" cy="1834370"/>
          </a:xfrm>
          <a:custGeom>
            <a:avLst/>
            <a:gdLst/>
            <a:ahLst/>
            <a:cxnLst/>
            <a:rect r="r" b="b" t="t" l="l"/>
            <a:pathLst>
              <a:path h="1834370" w="2753276">
                <a:moveTo>
                  <a:pt x="0" y="0"/>
                </a:moveTo>
                <a:lnTo>
                  <a:pt x="2753275" y="0"/>
                </a:lnTo>
                <a:lnTo>
                  <a:pt x="2753275" y="1834370"/>
                </a:lnTo>
                <a:lnTo>
                  <a:pt x="0" y="1834370"/>
                </a:lnTo>
                <a:lnTo>
                  <a:pt x="0" y="0"/>
                </a:lnTo>
                <a:close/>
              </a:path>
            </a:pathLst>
          </a:custGeom>
          <a:blipFill>
            <a:blip r:embed="rId15"/>
            <a:stretch>
              <a:fillRect l="0" t="0" r="0" b="0"/>
            </a:stretch>
          </a:blipFill>
        </p:spPr>
      </p:sp>
      <p:sp>
        <p:nvSpPr>
          <p:cNvPr name="TextBox 19" id="19"/>
          <p:cNvSpPr txBox="true"/>
          <p:nvPr/>
        </p:nvSpPr>
        <p:spPr>
          <a:xfrm rot="0">
            <a:off x="367010" y="2275365"/>
            <a:ext cx="9815475" cy="5292725"/>
          </a:xfrm>
          <a:prstGeom prst="rect">
            <a:avLst/>
          </a:prstGeom>
        </p:spPr>
        <p:txBody>
          <a:bodyPr anchor="t" rtlCol="false" tIns="0" lIns="0" bIns="0" rIns="0">
            <a:spAutoFit/>
          </a:bodyPr>
          <a:lstStyle/>
          <a:p>
            <a:pPr algn="l">
              <a:lnSpc>
                <a:spcPts val="7000"/>
              </a:lnSpc>
            </a:pPr>
            <a:r>
              <a:rPr lang="en-US" sz="5000" b="true">
                <a:solidFill>
                  <a:srgbClr val="2C3990"/>
                </a:solidFill>
                <a:latin typeface="Glacial Indifference Bold"/>
                <a:ea typeface="Glacial Indifference Bold"/>
                <a:cs typeface="Glacial Indifference Bold"/>
                <a:sym typeface="Glacial Indifference Bold"/>
              </a:rPr>
              <a:t>Urban Planting </a:t>
            </a:r>
            <a:r>
              <a:rPr lang="en-US" sz="5000">
                <a:solidFill>
                  <a:srgbClr val="2C3990"/>
                </a:solidFill>
                <a:latin typeface="Glacial Indifference"/>
                <a:ea typeface="Glacial Indifference"/>
                <a:cs typeface="Glacial Indifference"/>
                <a:sym typeface="Glacial Indifference"/>
              </a:rPr>
              <a:t>is planting trees in urban areas, such as cities.</a:t>
            </a:r>
          </a:p>
          <a:p>
            <a:pPr algn="l">
              <a:lnSpc>
                <a:spcPts val="7000"/>
              </a:lnSpc>
            </a:pPr>
          </a:p>
          <a:p>
            <a:pPr algn="l">
              <a:lnSpc>
                <a:spcPts val="7000"/>
              </a:lnSpc>
            </a:pPr>
            <a:r>
              <a:rPr lang="en-US" sz="5000">
                <a:solidFill>
                  <a:srgbClr val="2C3990"/>
                </a:solidFill>
                <a:latin typeface="Glacial Indifference"/>
                <a:ea typeface="Glacial Indifference"/>
                <a:cs typeface="Glacial Indifference"/>
                <a:sym typeface="Glacial Indifference"/>
              </a:rPr>
              <a:t>Because there is limited space, people have to get creative with where they plant and grow trees.</a:t>
            </a:r>
          </a:p>
        </p:txBody>
      </p:sp>
      <p:sp>
        <p:nvSpPr>
          <p:cNvPr name="TextBox 20" id="20"/>
          <p:cNvSpPr txBox="true"/>
          <p:nvPr/>
        </p:nvSpPr>
        <p:spPr>
          <a:xfrm rot="0">
            <a:off x="367010" y="266666"/>
            <a:ext cx="6153197"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Urban Planting</a:t>
            </a:r>
          </a:p>
        </p:txBody>
      </p:sp>
      <p:sp>
        <p:nvSpPr>
          <p:cNvPr name="TextBox 21" id="21"/>
          <p:cNvSpPr txBox="true"/>
          <p:nvPr/>
        </p:nvSpPr>
        <p:spPr>
          <a:xfrm rot="0">
            <a:off x="11306623" y="896636"/>
            <a:ext cx="6312659" cy="1844674"/>
          </a:xfrm>
          <a:prstGeom prst="rect">
            <a:avLst/>
          </a:prstGeom>
        </p:spPr>
        <p:txBody>
          <a:bodyPr anchor="t" rtlCol="false" tIns="0" lIns="0" bIns="0" rIns="0">
            <a:spAutoFit/>
          </a:bodyPr>
          <a:lstStyle/>
          <a:p>
            <a:pPr algn="ctr">
              <a:lnSpc>
                <a:spcPts val="4900"/>
              </a:lnSpc>
              <a:spcBef>
                <a:spcPct val="0"/>
              </a:spcBef>
            </a:pPr>
            <a:r>
              <a:rPr lang="en-US" sz="3500">
                <a:solidFill>
                  <a:srgbClr val="2C3990"/>
                </a:solidFill>
                <a:latin typeface="Glacial Indifference"/>
                <a:ea typeface="Glacial Indifference"/>
                <a:cs typeface="Glacial Indifference"/>
                <a:sym typeface="Glacial Indifference"/>
              </a:rPr>
              <a:t>Trees are being planted and grown along pavements, on balconies, and even on rooftops! </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false" rot="0">
            <a:off x="34061" y="-1248484"/>
            <a:ext cx="18270687" cy="12195684"/>
          </a:xfrm>
          <a:custGeom>
            <a:avLst/>
            <a:gdLst/>
            <a:ahLst/>
            <a:cxnLst/>
            <a:rect r="r" b="b" t="t" l="l"/>
            <a:pathLst>
              <a:path h="12195684" w="18270687">
                <a:moveTo>
                  <a:pt x="0" y="0"/>
                </a:moveTo>
                <a:lnTo>
                  <a:pt x="18270686" y="0"/>
                </a:lnTo>
                <a:lnTo>
                  <a:pt x="18270686" y="12195683"/>
                </a:lnTo>
                <a:lnTo>
                  <a:pt x="0" y="12195683"/>
                </a:lnTo>
                <a:lnTo>
                  <a:pt x="0" y="0"/>
                </a:lnTo>
                <a:close/>
              </a:path>
            </a:pathLst>
          </a:custGeom>
          <a:blipFill>
            <a:blip r:embed="rId2">
              <a:alphaModFix amt="90000"/>
            </a:blip>
            <a:stretch>
              <a:fillRect l="-93" t="0" r="-93" b="0"/>
            </a:stretch>
          </a:blipFill>
        </p:spPr>
      </p:sp>
      <p:grpSp>
        <p:nvGrpSpPr>
          <p:cNvPr name="Group 3" id="3"/>
          <p:cNvGrpSpPr/>
          <p:nvPr/>
        </p:nvGrpSpPr>
        <p:grpSpPr>
          <a:xfrm rot="0">
            <a:off x="180629" y="240304"/>
            <a:ext cx="11291169" cy="1359359"/>
            <a:chOff x="0" y="0"/>
            <a:chExt cx="2973806" cy="358020"/>
          </a:xfrm>
        </p:grpSpPr>
        <p:sp>
          <p:nvSpPr>
            <p:cNvPr name="Freeform 4" id="4"/>
            <p:cNvSpPr/>
            <p:nvPr/>
          </p:nvSpPr>
          <p:spPr>
            <a:xfrm flipH="false" flipV="false" rot="0">
              <a:off x="0" y="0"/>
              <a:ext cx="2973806" cy="358020"/>
            </a:xfrm>
            <a:custGeom>
              <a:avLst/>
              <a:gdLst/>
              <a:ahLst/>
              <a:cxnLst/>
              <a:rect r="r" b="b" t="t" l="l"/>
              <a:pathLst>
                <a:path h="358020" w="2973806">
                  <a:moveTo>
                    <a:pt x="0" y="0"/>
                  </a:moveTo>
                  <a:lnTo>
                    <a:pt x="2973806" y="0"/>
                  </a:lnTo>
                  <a:lnTo>
                    <a:pt x="2973806" y="358020"/>
                  </a:lnTo>
                  <a:lnTo>
                    <a:pt x="0" y="358020"/>
                  </a:lnTo>
                  <a:close/>
                </a:path>
              </a:pathLst>
            </a:custGeom>
            <a:solidFill>
              <a:srgbClr val="8C52FF"/>
            </a:solidFill>
          </p:spPr>
        </p:sp>
        <p:sp>
          <p:nvSpPr>
            <p:cNvPr name="TextBox 5" id="5"/>
            <p:cNvSpPr txBox="true"/>
            <p:nvPr/>
          </p:nvSpPr>
          <p:spPr>
            <a:xfrm>
              <a:off x="0" y="-38100"/>
              <a:ext cx="2973806" cy="396120"/>
            </a:xfrm>
            <a:prstGeom prst="rect">
              <a:avLst/>
            </a:prstGeom>
          </p:spPr>
          <p:txBody>
            <a:bodyPr anchor="ctr" rtlCol="false" tIns="50800" lIns="50800" bIns="50800" rIns="50800"/>
            <a:lstStyle/>
            <a:p>
              <a:pPr algn="ctr">
                <a:lnSpc>
                  <a:spcPts val="2659"/>
                </a:lnSpc>
              </a:pPr>
            </a:p>
          </p:txBody>
        </p:sp>
      </p:grpSp>
      <p:sp>
        <p:nvSpPr>
          <p:cNvPr name="Freeform 6" id="6"/>
          <p:cNvSpPr/>
          <p:nvPr/>
        </p:nvSpPr>
        <p:spPr>
          <a:xfrm flipH="false" flipV="false" rot="0">
            <a:off x="508255" y="1982903"/>
            <a:ext cx="7037768" cy="3160597"/>
          </a:xfrm>
          <a:custGeom>
            <a:avLst/>
            <a:gdLst/>
            <a:ahLst/>
            <a:cxnLst/>
            <a:rect r="r" b="b" t="t" l="l"/>
            <a:pathLst>
              <a:path h="3160597" w="7037768">
                <a:moveTo>
                  <a:pt x="0" y="0"/>
                </a:moveTo>
                <a:lnTo>
                  <a:pt x="7037767" y="0"/>
                </a:lnTo>
                <a:lnTo>
                  <a:pt x="7037767" y="3160597"/>
                </a:lnTo>
                <a:lnTo>
                  <a:pt x="0" y="316059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9475432" y="5867321"/>
            <a:ext cx="8297742" cy="3726440"/>
          </a:xfrm>
          <a:custGeom>
            <a:avLst/>
            <a:gdLst/>
            <a:ahLst/>
            <a:cxnLst/>
            <a:rect r="r" b="b" t="t" l="l"/>
            <a:pathLst>
              <a:path h="3726440" w="8297742">
                <a:moveTo>
                  <a:pt x="0" y="0"/>
                </a:moveTo>
                <a:lnTo>
                  <a:pt x="8297741" y="0"/>
                </a:lnTo>
                <a:lnTo>
                  <a:pt x="8297741" y="3726440"/>
                </a:lnTo>
                <a:lnTo>
                  <a:pt x="0" y="372644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0">
            <a:off x="0" y="7549022"/>
            <a:ext cx="4121134" cy="2737978"/>
          </a:xfrm>
          <a:custGeom>
            <a:avLst/>
            <a:gdLst/>
            <a:ahLst/>
            <a:cxnLst/>
            <a:rect r="r" b="b" t="t" l="l"/>
            <a:pathLst>
              <a:path h="2737978" w="4121134">
                <a:moveTo>
                  <a:pt x="0" y="0"/>
                </a:moveTo>
                <a:lnTo>
                  <a:pt x="4121134" y="0"/>
                </a:lnTo>
                <a:lnTo>
                  <a:pt x="4121134" y="2737978"/>
                </a:lnTo>
                <a:lnTo>
                  <a:pt x="0" y="2737978"/>
                </a:lnTo>
                <a:lnTo>
                  <a:pt x="0" y="0"/>
                </a:lnTo>
                <a:close/>
              </a:path>
            </a:pathLst>
          </a:custGeom>
          <a:blipFill>
            <a:blip r:embed="rId5"/>
            <a:stretch>
              <a:fillRect l="0" t="0" r="0" b="0"/>
            </a:stretch>
          </a:blipFill>
        </p:spPr>
      </p:sp>
      <p:sp>
        <p:nvSpPr>
          <p:cNvPr name="Freeform 9" id="9"/>
          <p:cNvSpPr/>
          <p:nvPr/>
        </p:nvSpPr>
        <p:spPr>
          <a:xfrm flipH="false" flipV="false" rot="0">
            <a:off x="8743279" y="4499024"/>
            <a:ext cx="3634730" cy="2421639"/>
          </a:xfrm>
          <a:custGeom>
            <a:avLst/>
            <a:gdLst/>
            <a:ahLst/>
            <a:cxnLst/>
            <a:rect r="r" b="b" t="t" l="l"/>
            <a:pathLst>
              <a:path h="2421639" w="3634730">
                <a:moveTo>
                  <a:pt x="0" y="0"/>
                </a:moveTo>
                <a:lnTo>
                  <a:pt x="3634730" y="0"/>
                </a:lnTo>
                <a:lnTo>
                  <a:pt x="3634730" y="2421639"/>
                </a:lnTo>
                <a:lnTo>
                  <a:pt x="0" y="2421639"/>
                </a:lnTo>
                <a:lnTo>
                  <a:pt x="0" y="0"/>
                </a:lnTo>
                <a:close/>
              </a:path>
            </a:pathLst>
          </a:custGeom>
          <a:blipFill>
            <a:blip r:embed="rId6"/>
            <a:stretch>
              <a:fillRect l="0" t="0" r="0" b="0"/>
            </a:stretch>
          </a:blipFill>
        </p:spPr>
      </p:sp>
      <p:sp>
        <p:nvSpPr>
          <p:cNvPr name="Freeform 10" id="10"/>
          <p:cNvSpPr/>
          <p:nvPr/>
        </p:nvSpPr>
        <p:spPr>
          <a:xfrm flipH="false" flipV="false" rot="0">
            <a:off x="15466280" y="4321523"/>
            <a:ext cx="3150292" cy="2094944"/>
          </a:xfrm>
          <a:custGeom>
            <a:avLst/>
            <a:gdLst/>
            <a:ahLst/>
            <a:cxnLst/>
            <a:rect r="r" b="b" t="t" l="l"/>
            <a:pathLst>
              <a:path h="2094944" w="3150292">
                <a:moveTo>
                  <a:pt x="0" y="0"/>
                </a:moveTo>
                <a:lnTo>
                  <a:pt x="3150292" y="0"/>
                </a:lnTo>
                <a:lnTo>
                  <a:pt x="3150292" y="2094944"/>
                </a:lnTo>
                <a:lnTo>
                  <a:pt x="0" y="2094944"/>
                </a:lnTo>
                <a:lnTo>
                  <a:pt x="0" y="0"/>
                </a:lnTo>
                <a:close/>
              </a:path>
            </a:pathLst>
          </a:custGeom>
          <a:blipFill>
            <a:blip r:embed="rId7"/>
            <a:stretch>
              <a:fillRect l="0" t="0" r="0" b="0"/>
            </a:stretch>
          </a:blipFill>
        </p:spPr>
      </p:sp>
      <p:sp>
        <p:nvSpPr>
          <p:cNvPr name="TextBox 11" id="11"/>
          <p:cNvSpPr txBox="true"/>
          <p:nvPr/>
        </p:nvSpPr>
        <p:spPr>
          <a:xfrm rot="0">
            <a:off x="367010" y="266666"/>
            <a:ext cx="15099270" cy="1076326"/>
          </a:xfrm>
          <a:prstGeom prst="rect">
            <a:avLst/>
          </a:prstGeom>
        </p:spPr>
        <p:txBody>
          <a:bodyPr anchor="t" rtlCol="false" tIns="0" lIns="0" bIns="0" rIns="0">
            <a:spAutoFit/>
          </a:bodyPr>
          <a:lstStyle/>
          <a:p>
            <a:pPr algn="l">
              <a:lnSpc>
                <a:spcPts val="8399"/>
              </a:lnSpc>
            </a:pPr>
            <a:r>
              <a:rPr lang="en-US" sz="5999" b="true">
                <a:solidFill>
                  <a:srgbClr val="FFFFFF"/>
                </a:solidFill>
                <a:latin typeface="Poppins Bold"/>
                <a:ea typeface="Poppins Bold"/>
                <a:cs typeface="Poppins Bold"/>
                <a:sym typeface="Poppins Bold"/>
              </a:rPr>
              <a:t>Case Study </a:t>
            </a:r>
            <a:r>
              <a:rPr lang="en-US" sz="5999" b="true">
                <a:solidFill>
                  <a:srgbClr val="FFFFFF"/>
                </a:solidFill>
                <a:latin typeface="Poppins Bold"/>
                <a:ea typeface="Poppins Bold"/>
                <a:cs typeface="Poppins Bold"/>
                <a:sym typeface="Poppins Bold"/>
              </a:rPr>
              <a:t>: Trees for Cities</a:t>
            </a:r>
          </a:p>
        </p:txBody>
      </p:sp>
      <p:sp>
        <p:nvSpPr>
          <p:cNvPr name="TextBox 12" id="12"/>
          <p:cNvSpPr txBox="true"/>
          <p:nvPr/>
        </p:nvSpPr>
        <p:spPr>
          <a:xfrm rot="0">
            <a:off x="739807" y="2518745"/>
            <a:ext cx="6574663" cy="2124075"/>
          </a:xfrm>
          <a:prstGeom prst="rect">
            <a:avLst/>
          </a:prstGeom>
        </p:spPr>
        <p:txBody>
          <a:bodyPr anchor="t" rtlCol="false" tIns="0" lIns="0" bIns="0" rIns="0">
            <a:spAutoFit/>
          </a:bodyPr>
          <a:lstStyle/>
          <a:p>
            <a:pPr algn="ctr">
              <a:lnSpc>
                <a:spcPts val="4200"/>
              </a:lnSpc>
            </a:pPr>
            <a:r>
              <a:rPr lang="en-US" sz="3000">
                <a:solidFill>
                  <a:srgbClr val="FFFFFF"/>
                </a:solidFill>
                <a:latin typeface="Glacial Indifference"/>
                <a:ea typeface="Glacial Indifference"/>
                <a:cs typeface="Glacial Indifference"/>
                <a:sym typeface="Glacial Indifference"/>
              </a:rPr>
              <a:t>Trees for Cities have created a new woodland in North East London. Historically, this part of the city was once part of the Great Forest of Essex.</a:t>
            </a:r>
          </a:p>
        </p:txBody>
      </p:sp>
      <p:sp>
        <p:nvSpPr>
          <p:cNvPr name="TextBox 13" id="13"/>
          <p:cNvSpPr txBox="true"/>
          <p:nvPr/>
        </p:nvSpPr>
        <p:spPr>
          <a:xfrm rot="0">
            <a:off x="10027663" y="6101766"/>
            <a:ext cx="7193278" cy="3190875"/>
          </a:xfrm>
          <a:prstGeom prst="rect">
            <a:avLst/>
          </a:prstGeom>
        </p:spPr>
        <p:txBody>
          <a:bodyPr anchor="t" rtlCol="false" tIns="0" lIns="0" bIns="0" rIns="0">
            <a:spAutoFit/>
          </a:bodyPr>
          <a:lstStyle/>
          <a:p>
            <a:pPr algn="ctr">
              <a:lnSpc>
                <a:spcPts val="4200"/>
              </a:lnSpc>
            </a:pPr>
            <a:r>
              <a:rPr lang="en-US" sz="3000">
                <a:solidFill>
                  <a:srgbClr val="FFFFFF"/>
                </a:solidFill>
                <a:latin typeface="Glacial Indifference"/>
                <a:ea typeface="Glacial Indifference"/>
                <a:cs typeface="Glacial Indifference"/>
                <a:sym typeface="Glacial Indifference"/>
              </a:rPr>
              <a:t>Over 900 people came together to plant the trees, including the Mayor of London! Over 30 different species of tree were planted, including hornbeam, alder and hazel, which has since attracted lots of new wildlife to the area.</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false" rot="0">
            <a:off x="34061" y="-1248484"/>
            <a:ext cx="18270687" cy="12195684"/>
          </a:xfrm>
          <a:custGeom>
            <a:avLst/>
            <a:gdLst/>
            <a:ahLst/>
            <a:cxnLst/>
            <a:rect r="r" b="b" t="t" l="l"/>
            <a:pathLst>
              <a:path h="12195684" w="18270687">
                <a:moveTo>
                  <a:pt x="0" y="0"/>
                </a:moveTo>
                <a:lnTo>
                  <a:pt x="18270686" y="0"/>
                </a:lnTo>
                <a:lnTo>
                  <a:pt x="18270686" y="12195683"/>
                </a:lnTo>
                <a:lnTo>
                  <a:pt x="0" y="12195683"/>
                </a:lnTo>
                <a:lnTo>
                  <a:pt x="0" y="0"/>
                </a:lnTo>
                <a:close/>
              </a:path>
            </a:pathLst>
          </a:custGeom>
          <a:blipFill>
            <a:blip r:embed="rId2"/>
            <a:stretch>
              <a:fillRect l="-93" t="0" r="-93" b="0"/>
            </a:stretch>
          </a:blipFill>
        </p:spPr>
      </p:sp>
      <p:grpSp>
        <p:nvGrpSpPr>
          <p:cNvPr name="Group 3" id="3"/>
          <p:cNvGrpSpPr/>
          <p:nvPr/>
        </p:nvGrpSpPr>
        <p:grpSpPr>
          <a:xfrm rot="0">
            <a:off x="180629" y="240304"/>
            <a:ext cx="13032938" cy="1359359"/>
            <a:chOff x="0" y="0"/>
            <a:chExt cx="3432543" cy="358020"/>
          </a:xfrm>
        </p:grpSpPr>
        <p:sp>
          <p:nvSpPr>
            <p:cNvPr name="Freeform 4" id="4"/>
            <p:cNvSpPr/>
            <p:nvPr/>
          </p:nvSpPr>
          <p:spPr>
            <a:xfrm flipH="false" flipV="false" rot="0">
              <a:off x="0" y="0"/>
              <a:ext cx="3432543" cy="358020"/>
            </a:xfrm>
            <a:custGeom>
              <a:avLst/>
              <a:gdLst/>
              <a:ahLst/>
              <a:cxnLst/>
              <a:rect r="r" b="b" t="t" l="l"/>
              <a:pathLst>
                <a:path h="358020" w="3432543">
                  <a:moveTo>
                    <a:pt x="0" y="0"/>
                  </a:moveTo>
                  <a:lnTo>
                    <a:pt x="3432543" y="0"/>
                  </a:lnTo>
                  <a:lnTo>
                    <a:pt x="3432543" y="358020"/>
                  </a:lnTo>
                  <a:lnTo>
                    <a:pt x="0" y="358020"/>
                  </a:lnTo>
                  <a:close/>
                </a:path>
              </a:pathLst>
            </a:custGeom>
            <a:solidFill>
              <a:srgbClr val="248BD3"/>
            </a:solidFill>
          </p:spPr>
        </p:sp>
        <p:sp>
          <p:nvSpPr>
            <p:cNvPr name="TextBox 5" id="5"/>
            <p:cNvSpPr txBox="true"/>
            <p:nvPr/>
          </p:nvSpPr>
          <p:spPr>
            <a:xfrm>
              <a:off x="0" y="-38100"/>
              <a:ext cx="3432543" cy="396120"/>
            </a:xfrm>
            <a:prstGeom prst="rect">
              <a:avLst/>
            </a:prstGeom>
          </p:spPr>
          <p:txBody>
            <a:bodyPr anchor="ctr" rtlCol="false" tIns="50800" lIns="50800" bIns="50800" rIns="50800"/>
            <a:lstStyle/>
            <a:p>
              <a:pPr algn="ctr">
                <a:lnSpc>
                  <a:spcPts val="2659"/>
                </a:lnSpc>
              </a:pPr>
            </a:p>
          </p:txBody>
        </p:sp>
      </p:grpSp>
      <p:sp>
        <p:nvSpPr>
          <p:cNvPr name="Freeform 6" id="6"/>
          <p:cNvSpPr/>
          <p:nvPr/>
        </p:nvSpPr>
        <p:spPr>
          <a:xfrm flipH="false" flipV="false" rot="0">
            <a:off x="508255" y="1982903"/>
            <a:ext cx="7037768" cy="3160597"/>
          </a:xfrm>
          <a:custGeom>
            <a:avLst/>
            <a:gdLst/>
            <a:ahLst/>
            <a:cxnLst/>
            <a:rect r="r" b="b" t="t" l="l"/>
            <a:pathLst>
              <a:path h="3160597" w="7037768">
                <a:moveTo>
                  <a:pt x="0" y="0"/>
                </a:moveTo>
                <a:lnTo>
                  <a:pt x="7037767" y="0"/>
                </a:lnTo>
                <a:lnTo>
                  <a:pt x="7037767" y="3160597"/>
                </a:lnTo>
                <a:lnTo>
                  <a:pt x="0" y="316059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9683277" y="5867321"/>
            <a:ext cx="8089896" cy="3633099"/>
          </a:xfrm>
          <a:custGeom>
            <a:avLst/>
            <a:gdLst/>
            <a:ahLst/>
            <a:cxnLst/>
            <a:rect r="r" b="b" t="t" l="l"/>
            <a:pathLst>
              <a:path h="3633099" w="8089896">
                <a:moveTo>
                  <a:pt x="0" y="0"/>
                </a:moveTo>
                <a:lnTo>
                  <a:pt x="8089896" y="0"/>
                </a:lnTo>
                <a:lnTo>
                  <a:pt x="8089896" y="3633098"/>
                </a:lnTo>
                <a:lnTo>
                  <a:pt x="0" y="363309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0">
            <a:off x="1097482" y="5867321"/>
            <a:ext cx="5599616" cy="3135201"/>
          </a:xfrm>
          <a:custGeom>
            <a:avLst/>
            <a:gdLst/>
            <a:ahLst/>
            <a:cxnLst/>
            <a:rect r="r" b="b" t="t" l="l"/>
            <a:pathLst>
              <a:path h="3135201" w="5599616">
                <a:moveTo>
                  <a:pt x="0" y="0"/>
                </a:moveTo>
                <a:lnTo>
                  <a:pt x="5599616" y="0"/>
                </a:lnTo>
                <a:lnTo>
                  <a:pt x="5599616" y="3135201"/>
                </a:lnTo>
                <a:lnTo>
                  <a:pt x="0" y="3135201"/>
                </a:lnTo>
                <a:lnTo>
                  <a:pt x="0" y="0"/>
                </a:lnTo>
                <a:close/>
              </a:path>
            </a:pathLst>
          </a:custGeom>
          <a:blipFill>
            <a:blip r:embed="rId5"/>
            <a:stretch>
              <a:fillRect l="0" t="0" r="0" b="0"/>
            </a:stretch>
          </a:blipFill>
        </p:spPr>
      </p:sp>
      <p:sp>
        <p:nvSpPr>
          <p:cNvPr name="TextBox 9" id="9"/>
          <p:cNvSpPr txBox="true"/>
          <p:nvPr/>
        </p:nvSpPr>
        <p:spPr>
          <a:xfrm rot="0">
            <a:off x="367010" y="266666"/>
            <a:ext cx="15099270" cy="1076326"/>
          </a:xfrm>
          <a:prstGeom prst="rect">
            <a:avLst/>
          </a:prstGeom>
        </p:spPr>
        <p:txBody>
          <a:bodyPr anchor="t" rtlCol="false" tIns="0" lIns="0" bIns="0" rIns="0">
            <a:spAutoFit/>
          </a:bodyPr>
          <a:lstStyle/>
          <a:p>
            <a:pPr algn="l">
              <a:lnSpc>
                <a:spcPts val="8399"/>
              </a:lnSpc>
            </a:pPr>
            <a:r>
              <a:rPr lang="en-US" sz="5999" b="true">
                <a:solidFill>
                  <a:srgbClr val="FFFFFF"/>
                </a:solidFill>
                <a:latin typeface="Poppins Bold"/>
                <a:ea typeface="Poppins Bold"/>
                <a:cs typeface="Poppins Bold"/>
                <a:sym typeface="Poppins Bold"/>
              </a:rPr>
              <a:t>Case Study </a:t>
            </a:r>
            <a:r>
              <a:rPr lang="en-US" sz="5999" b="true">
                <a:solidFill>
                  <a:srgbClr val="FFFFFF"/>
                </a:solidFill>
                <a:latin typeface="Poppins Bold"/>
                <a:ea typeface="Poppins Bold"/>
                <a:cs typeface="Poppins Bold"/>
                <a:sym typeface="Poppins Bold"/>
              </a:rPr>
              <a:t>: Prato Urban Jungle</a:t>
            </a:r>
          </a:p>
        </p:txBody>
      </p:sp>
      <p:sp>
        <p:nvSpPr>
          <p:cNvPr name="TextBox 10" id="10"/>
          <p:cNvSpPr txBox="true"/>
          <p:nvPr/>
        </p:nvSpPr>
        <p:spPr>
          <a:xfrm rot="0">
            <a:off x="739807" y="2518745"/>
            <a:ext cx="6574663" cy="2124075"/>
          </a:xfrm>
          <a:prstGeom prst="rect">
            <a:avLst/>
          </a:prstGeom>
        </p:spPr>
        <p:txBody>
          <a:bodyPr anchor="t" rtlCol="false" tIns="0" lIns="0" bIns="0" rIns="0">
            <a:spAutoFit/>
          </a:bodyPr>
          <a:lstStyle/>
          <a:p>
            <a:pPr algn="ctr">
              <a:lnSpc>
                <a:spcPts val="4200"/>
              </a:lnSpc>
            </a:pPr>
            <a:r>
              <a:rPr lang="en-US" sz="3000">
                <a:solidFill>
                  <a:srgbClr val="FFFFFF"/>
                </a:solidFill>
                <a:latin typeface="Glacial Indifference"/>
                <a:ea typeface="Glacial Indifference"/>
                <a:cs typeface="Glacial Indifference"/>
                <a:sym typeface="Glacial Indifference"/>
              </a:rPr>
              <a:t>Prato Urban Jungle is greenifying neighbourhoods across the city of Prato in Italy, covering buildings and spaces with plants and trees.</a:t>
            </a:r>
          </a:p>
        </p:txBody>
      </p:sp>
      <p:sp>
        <p:nvSpPr>
          <p:cNvPr name="TextBox 11" id="11"/>
          <p:cNvSpPr txBox="true"/>
          <p:nvPr/>
        </p:nvSpPr>
        <p:spPr>
          <a:xfrm rot="0">
            <a:off x="10131586" y="6321795"/>
            <a:ext cx="7193278" cy="2657475"/>
          </a:xfrm>
          <a:prstGeom prst="rect">
            <a:avLst/>
          </a:prstGeom>
        </p:spPr>
        <p:txBody>
          <a:bodyPr anchor="t" rtlCol="false" tIns="0" lIns="0" bIns="0" rIns="0">
            <a:spAutoFit/>
          </a:bodyPr>
          <a:lstStyle/>
          <a:p>
            <a:pPr algn="ctr">
              <a:lnSpc>
                <a:spcPts val="4200"/>
              </a:lnSpc>
            </a:pPr>
            <a:r>
              <a:rPr lang="en-US" sz="3000">
                <a:solidFill>
                  <a:srgbClr val="FFFFFF"/>
                </a:solidFill>
                <a:latin typeface="Glacial Indifference"/>
                <a:ea typeface="Glacial Indifference"/>
                <a:cs typeface="Glacial Indifference"/>
                <a:sym typeface="Glacial Indifference"/>
              </a:rPr>
              <a:t>The project particularly focuses on bringing old and abandoned spaces and buildings back to life. By planting more trees and plants more people will visit these places again and the air quality will be improved.</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7857D7F08ABBB408B2D1BCF3C4C91A7" ma:contentTypeVersion="16" ma:contentTypeDescription="Create a new document." ma:contentTypeScope="" ma:versionID="0053610a7cb076979ee2bb2bc806aeb3">
  <xsd:schema xmlns:xsd="http://www.w3.org/2001/XMLSchema" xmlns:xs="http://www.w3.org/2001/XMLSchema" xmlns:p="http://schemas.microsoft.com/office/2006/metadata/properties" xmlns:ns2="aaf6f243-ada2-4655-9549-2571b56c24a5" xmlns:ns3="9e74dc73-4495-4429-9a15-86bb8dd1ca36" targetNamespace="http://schemas.microsoft.com/office/2006/metadata/properties" ma:root="true" ma:fieldsID="15f4ea8a5639e1abac920f16515dd2da" ns2:_="" ns3:_="">
    <xsd:import namespace="aaf6f243-ada2-4655-9549-2571b56c24a5"/>
    <xsd:import namespace="9e74dc73-4495-4429-9a15-86bb8dd1ca3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f6f243-ada2-4655-9549-2571b56c24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4a8ee3a2-d8b1-4e59-8d70-f503ff280f84"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74dc73-4495-4429-9a15-86bb8dd1ca3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3f042940-5bba-4aff-aef4-7b255d946fde}" ma:internalName="TaxCatchAll" ma:showField="CatchAllData" ma:web="9e74dc73-4495-4429-9a15-86bb8dd1ca3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e74dc73-4495-4429-9a15-86bb8dd1ca36" xsi:nil="true"/>
    <lcf76f155ced4ddcb4097134ff3c332f xmlns="aaf6f243-ada2-4655-9549-2571b56c24a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C1620AF-EFE2-468D-B22B-5664EC505E6A}"/>
</file>

<file path=customXml/itemProps2.xml><?xml version="1.0" encoding="utf-8"?>
<ds:datastoreItem xmlns:ds="http://schemas.openxmlformats.org/officeDocument/2006/customXml" ds:itemID="{1BAEAAEB-5A04-4733-AC43-45FB3FF77890}"/>
</file>

<file path=customXml/itemProps3.xml><?xml version="1.0" encoding="utf-8"?>
<ds:datastoreItem xmlns:ds="http://schemas.openxmlformats.org/officeDocument/2006/customXml" ds:itemID="{E00D3E5A-2F55-42CA-ABE8-2AF2B0E5B1B3}"/>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Future Forests KS2</dc:title>
  <cp:revision>1</cp:revision>
  <dcterms:created xsi:type="dcterms:W3CDTF">2006-08-16T00:00:00Z</dcterms:created>
  <dcterms:modified xsi:type="dcterms:W3CDTF">2011-08-01T06:04:30Z</dcterms:modified>
  <dc:identifier>DAGxvo09PJU</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0x01010057857D7F08ABBB408B2D1BCF3C4C91A7</vt:lpwstr>
  </property>
</Properties>
</file>